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Montserra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8BD332-ADAB-484D-9143-CA0D034C2F98}">
  <a:tblStyle styleId="{808BD332-ADAB-484D-9143-CA0D034C2F9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AE4055-F355-4F53-A3CB-6BE706A07E7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Montserrat-bold.fntdata"/><Relationship Id="rId21" Type="http://schemas.openxmlformats.org/officeDocument/2006/relationships/slide" Target="slides/slide14.xml"/><Relationship Id="rId43" Type="http://schemas.openxmlformats.org/officeDocument/2006/relationships/font" Target="fonts/Montserrat-regular.fntdata"/><Relationship Id="rId24" Type="http://schemas.openxmlformats.org/officeDocument/2006/relationships/slide" Target="slides/slide17.xml"/><Relationship Id="rId46" Type="http://schemas.openxmlformats.org/officeDocument/2006/relationships/font" Target="fonts/Montserrat-boldItalic.fntdata"/><Relationship Id="rId23" Type="http://schemas.openxmlformats.org/officeDocument/2006/relationships/slide" Target="slides/slide16.xml"/><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b98b71be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b98b71be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20fd962e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20fd962e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b98b71be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b98b71be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20fd962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20fd962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20fd962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20fd962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b98b71be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b98b71be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20fd962e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20fd962e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b41607c1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b41607c1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b98b71be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b98b71be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20fd962e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20fd962e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36e20fdaa_2_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36e20fdaa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20fd962e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20fd962e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b41607c1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b41607c1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20fd962e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20fd962e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20fd962e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20fd962e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ca55fae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ca55fae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20fd962e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20fd962e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20fd962e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20fd962e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776734c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776734c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20fd962e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20fd962e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4705f7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4705f7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36e20fdaa_7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36e20fda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4705f7e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4705f7e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ca55fae3f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ca55fae3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20fd962e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20fd962e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ced60a8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ced60a8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8407e42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8407e42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20fd962e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20fd962e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20fd962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20fd962e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20fd962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20fd962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20fd962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20fd962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20fd962e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20fd962e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20fd962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20fd962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20fd962e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20fd962e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2.jp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en.wikipedia.org/wiki/Private_label" TargetMode="External"/><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5"/>
          <p:cNvSpPr txBox="1"/>
          <p:nvPr/>
        </p:nvSpPr>
        <p:spPr>
          <a:xfrm>
            <a:off x="439450" y="536700"/>
            <a:ext cx="8379300" cy="2282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200">
                <a:solidFill>
                  <a:srgbClr val="CC0000"/>
                </a:solidFill>
                <a:latin typeface="Montserrat"/>
                <a:ea typeface="Montserrat"/>
                <a:cs typeface="Montserrat"/>
                <a:sym typeface="Montserrat"/>
              </a:rPr>
              <a:t>  Capstone Project - 2</a:t>
            </a:r>
            <a:endParaRPr b="1" sz="4200">
              <a:solidFill>
                <a:srgbClr val="CC0000"/>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134F5C"/>
                </a:solidFill>
                <a:latin typeface="Montserrat"/>
                <a:ea typeface="Montserrat"/>
                <a:cs typeface="Montserrat"/>
                <a:sym typeface="Montserrat"/>
              </a:rPr>
              <a:t>RETAIL SALES </a:t>
            </a:r>
            <a:r>
              <a:rPr b="1" lang="en" sz="3300">
                <a:solidFill>
                  <a:srgbClr val="134F5C"/>
                </a:solidFill>
                <a:latin typeface="Montserrat"/>
                <a:ea typeface="Montserrat"/>
                <a:cs typeface="Montserrat"/>
                <a:sym typeface="Montserrat"/>
              </a:rPr>
              <a:t>PREDICTION </a:t>
            </a:r>
            <a:endParaRPr b="1" sz="3300">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1600">
                <a:solidFill>
                  <a:srgbClr val="134F5C"/>
                </a:solidFill>
                <a:latin typeface="Montserrat"/>
                <a:ea typeface="Montserrat"/>
                <a:cs typeface="Montserrat"/>
                <a:sym typeface="Montserrat"/>
              </a:rPr>
              <a:t>Predicting Sales of a major store chain Rossmann </a:t>
            </a:r>
            <a:endParaRPr b="1" sz="3300">
              <a:solidFill>
                <a:srgbClr val="134F5C"/>
              </a:solidFill>
              <a:latin typeface="Montserrat"/>
              <a:ea typeface="Montserrat"/>
              <a:cs typeface="Montserrat"/>
              <a:sym typeface="Montserrat"/>
            </a:endParaRPr>
          </a:p>
        </p:txBody>
      </p:sp>
      <p:pic>
        <p:nvPicPr>
          <p:cNvPr id="101" name="Google Shape;101;p25"/>
          <p:cNvPicPr preferRelativeResize="0"/>
          <p:nvPr/>
        </p:nvPicPr>
        <p:blipFill>
          <a:blip r:embed="rId3">
            <a:alphaModFix/>
          </a:blip>
          <a:stretch>
            <a:fillRect/>
          </a:stretch>
        </p:blipFill>
        <p:spPr>
          <a:xfrm>
            <a:off x="8552725" y="174750"/>
            <a:ext cx="352425" cy="361950"/>
          </a:xfrm>
          <a:prstGeom prst="rect">
            <a:avLst/>
          </a:prstGeom>
          <a:noFill/>
          <a:ln>
            <a:noFill/>
          </a:ln>
        </p:spPr>
      </p:pic>
      <p:sp>
        <p:nvSpPr>
          <p:cNvPr id="102" name="Google Shape;102;p25"/>
          <p:cNvSpPr txBox="1"/>
          <p:nvPr/>
        </p:nvSpPr>
        <p:spPr>
          <a:xfrm>
            <a:off x="2962825" y="3012750"/>
            <a:ext cx="3645600" cy="19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u="sng">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1700" u="sng">
                <a:solidFill>
                  <a:srgbClr val="134F5C"/>
                </a:solidFill>
                <a:latin typeface="Montserrat"/>
                <a:ea typeface="Montserrat"/>
                <a:cs typeface="Montserrat"/>
                <a:sym typeface="Montserrat"/>
              </a:rPr>
              <a:t>Team Members </a:t>
            </a:r>
            <a:endParaRPr b="1" sz="1700" u="sng">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134F5C"/>
                </a:solidFill>
                <a:latin typeface="Montserrat"/>
                <a:ea typeface="Montserrat"/>
                <a:cs typeface="Montserrat"/>
                <a:sym typeface="Montserrat"/>
              </a:rPr>
              <a:t>Ajit Varpe</a:t>
            </a:r>
            <a:endParaRPr b="1" sz="1500">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134F5C"/>
                </a:solidFill>
                <a:latin typeface="Montserrat"/>
                <a:ea typeface="Montserrat"/>
                <a:cs typeface="Montserrat"/>
                <a:sym typeface="Montserrat"/>
              </a:rPr>
              <a:t>Harisha Chennozwala </a:t>
            </a:r>
            <a:endParaRPr b="1" sz="1500">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134F5C"/>
                </a:solidFill>
                <a:latin typeface="Montserrat"/>
                <a:ea typeface="Montserrat"/>
                <a:cs typeface="Montserrat"/>
                <a:sym typeface="Montserrat"/>
              </a:rPr>
              <a:t>Niharika Soni </a:t>
            </a:r>
            <a:endParaRPr b="1" sz="1500">
              <a:solidFill>
                <a:srgbClr val="134F5C"/>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134F5C"/>
                </a:solidFill>
                <a:latin typeface="Montserrat"/>
                <a:ea typeface="Montserrat"/>
                <a:cs typeface="Montserrat"/>
                <a:sym typeface="Montserrat"/>
              </a:rPr>
              <a:t>Satya Prakash</a:t>
            </a:r>
            <a:endParaRPr b="1" sz="1500">
              <a:solidFill>
                <a:srgbClr val="0C343D"/>
              </a:solidFill>
              <a:latin typeface="Montserrat"/>
              <a:ea typeface="Montserrat"/>
              <a:cs typeface="Montserrat"/>
              <a:sym typeface="Montserrat"/>
            </a:endParaRPr>
          </a:p>
          <a:p>
            <a:pPr indent="0" lvl="0" marL="0" rtl="0" algn="ctr">
              <a:spcBef>
                <a:spcPts val="0"/>
              </a:spcBef>
              <a:spcAft>
                <a:spcPts val="0"/>
              </a:spcAft>
              <a:buNone/>
            </a:pPr>
            <a:r>
              <a:t/>
            </a:r>
            <a:endParaRPr b="1" sz="1800">
              <a:solidFill>
                <a:srgbClr val="0C343D"/>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4"/>
          <p:cNvPicPr preferRelativeResize="0"/>
          <p:nvPr/>
        </p:nvPicPr>
        <p:blipFill>
          <a:blip r:embed="rId3">
            <a:alphaModFix/>
          </a:blip>
          <a:stretch>
            <a:fillRect/>
          </a:stretch>
        </p:blipFill>
        <p:spPr>
          <a:xfrm>
            <a:off x="8732375" y="94375"/>
            <a:ext cx="262724" cy="269825"/>
          </a:xfrm>
          <a:prstGeom prst="rect">
            <a:avLst/>
          </a:prstGeom>
          <a:noFill/>
          <a:ln>
            <a:noFill/>
          </a:ln>
        </p:spPr>
      </p:pic>
      <p:sp>
        <p:nvSpPr>
          <p:cNvPr id="164" name="Google Shape;164;p3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CC0000"/>
                </a:solidFill>
                <a:latin typeface="Montserrat"/>
                <a:ea typeface="Montserrat"/>
                <a:cs typeface="Montserrat"/>
                <a:sym typeface="Montserrat"/>
              </a:rPr>
              <a:t>Data Wrangling</a:t>
            </a:r>
            <a:endParaRPr b="1" sz="2820">
              <a:solidFill>
                <a:srgbClr val="CC0000"/>
              </a:solidFill>
              <a:latin typeface="Montserrat"/>
              <a:ea typeface="Montserrat"/>
              <a:cs typeface="Montserrat"/>
              <a:sym typeface="Montserrat"/>
            </a:endParaRPr>
          </a:p>
        </p:txBody>
      </p:sp>
      <p:sp>
        <p:nvSpPr>
          <p:cNvPr id="165" name="Google Shape;165;p34"/>
          <p:cNvSpPr txBox="1"/>
          <p:nvPr/>
        </p:nvSpPr>
        <p:spPr>
          <a:xfrm>
            <a:off x="616950" y="569300"/>
            <a:ext cx="7910100" cy="328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73763"/>
              </a:buClr>
              <a:buSzPts val="1400"/>
              <a:buFont typeface="Montserrat"/>
              <a:buChar char="●"/>
            </a:pPr>
            <a:r>
              <a:rPr lang="en">
                <a:solidFill>
                  <a:srgbClr val="073763"/>
                </a:solidFill>
                <a:latin typeface="Montserrat"/>
                <a:ea typeface="Montserrat"/>
                <a:cs typeface="Montserrat"/>
                <a:sym typeface="Montserrat"/>
              </a:rPr>
              <a:t>Merged store information and historical sales data. Store type and Assortment is merged into each entry of historical sales data. </a:t>
            </a:r>
            <a:endParaRPr>
              <a:solidFill>
                <a:srgbClr val="073763"/>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073763"/>
              </a:buClr>
              <a:buSzPts val="1400"/>
              <a:buFont typeface="Montserrat"/>
              <a:buChar char="●"/>
            </a:pPr>
            <a:r>
              <a:rPr lang="en">
                <a:solidFill>
                  <a:srgbClr val="073763"/>
                </a:solidFill>
                <a:latin typeface="Montserrat"/>
                <a:ea typeface="Montserrat"/>
                <a:cs typeface="Montserrat"/>
                <a:sym typeface="Montserrat"/>
              </a:rPr>
              <a:t>Combined Promo2, Promo2SinceWeek, Promo2SinceYear and Promointerval to a promotion 2 indicator in historical sales data. The indicator indicates on a certain day whether a certain store is on promotion 2. </a:t>
            </a:r>
            <a:endParaRPr>
              <a:solidFill>
                <a:srgbClr val="073763"/>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073763"/>
              </a:buClr>
              <a:buSzPts val="1400"/>
              <a:buFont typeface="Montserrat"/>
              <a:buChar char="●"/>
            </a:pPr>
            <a:r>
              <a:rPr lang="en">
                <a:solidFill>
                  <a:srgbClr val="073763"/>
                </a:solidFill>
                <a:latin typeface="Montserrat"/>
                <a:ea typeface="Montserrat"/>
                <a:cs typeface="Montserrat"/>
                <a:sym typeface="Montserrat"/>
              </a:rPr>
              <a:t>Similarly, we combined CompetitionDistance, CompetitionOpenSinceMonth, CompetitionOpenSinceYear to a competitor indicator. The indicator indicates on a certain day whether a certain store has a competitor. </a:t>
            </a:r>
            <a:endParaRPr>
              <a:solidFill>
                <a:srgbClr val="073763"/>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073763"/>
              </a:buClr>
              <a:buSzPts val="1400"/>
              <a:buFont typeface="Montserrat"/>
              <a:buChar char="●"/>
            </a:pPr>
            <a:r>
              <a:rPr lang="en">
                <a:solidFill>
                  <a:srgbClr val="073763"/>
                </a:solidFill>
                <a:latin typeface="Montserrat"/>
                <a:ea typeface="Montserrat"/>
                <a:cs typeface="Montserrat"/>
                <a:sym typeface="Montserrat"/>
              </a:rPr>
              <a:t>We created a Month and Year feature based on the Date feature. Month and Year are used as features, since they correlate with sales data. </a:t>
            </a:r>
            <a:endParaRPr>
              <a:solidFill>
                <a:srgbClr val="073763"/>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073763"/>
              </a:buClr>
              <a:buSzPts val="1400"/>
              <a:buFont typeface="Montserrat"/>
              <a:buChar char="●"/>
            </a:pPr>
            <a:r>
              <a:rPr lang="en">
                <a:solidFill>
                  <a:srgbClr val="073763"/>
                </a:solidFill>
                <a:latin typeface="Montserrat"/>
                <a:ea typeface="Montserrat"/>
                <a:cs typeface="Montserrat"/>
                <a:sym typeface="Montserrat"/>
              </a:rPr>
              <a:t>The final train</a:t>
            </a:r>
            <a:r>
              <a:rPr lang="en">
                <a:solidFill>
                  <a:srgbClr val="073763"/>
                </a:solidFill>
                <a:latin typeface="Montserrat"/>
                <a:ea typeface="Montserrat"/>
                <a:cs typeface="Montserrat"/>
                <a:sym typeface="Montserrat"/>
              </a:rPr>
              <a:t>ing </a:t>
            </a:r>
            <a:r>
              <a:rPr lang="en">
                <a:solidFill>
                  <a:srgbClr val="073763"/>
                </a:solidFill>
                <a:latin typeface="Montserrat"/>
                <a:ea typeface="Montserrat"/>
                <a:cs typeface="Montserrat"/>
                <a:sym typeface="Montserrat"/>
              </a:rPr>
              <a:t>dataset used includes the following features. </a:t>
            </a:r>
            <a:endParaRPr>
              <a:solidFill>
                <a:srgbClr val="073763"/>
              </a:solidFill>
              <a:latin typeface="Montserrat"/>
              <a:ea typeface="Montserrat"/>
              <a:cs typeface="Montserrat"/>
              <a:sym typeface="Montserrat"/>
            </a:endParaRPr>
          </a:p>
          <a:p>
            <a:pPr indent="0" lvl="0" marL="0" rtl="0" algn="l">
              <a:spcBef>
                <a:spcPts val="1200"/>
              </a:spcBef>
              <a:spcAft>
                <a:spcPts val="0"/>
              </a:spcAft>
              <a:buNone/>
            </a:pPr>
            <a:r>
              <a:t/>
            </a:r>
            <a:endParaRPr/>
          </a:p>
        </p:txBody>
      </p:sp>
      <p:graphicFrame>
        <p:nvGraphicFramePr>
          <p:cNvPr id="166" name="Google Shape;166;p34"/>
          <p:cNvGraphicFramePr/>
          <p:nvPr/>
        </p:nvGraphicFramePr>
        <p:xfrm>
          <a:off x="825775" y="3397440"/>
          <a:ext cx="3000000" cy="3000000"/>
        </p:xfrm>
        <a:graphic>
          <a:graphicData uri="http://schemas.openxmlformats.org/drawingml/2006/table">
            <a:tbl>
              <a:tblPr>
                <a:noFill/>
                <a:tableStyleId>{91AE4055-F355-4F53-A3CB-6BE706A07E70}</a:tableStyleId>
              </a:tblPr>
              <a:tblGrid>
                <a:gridCol w="2413000"/>
                <a:gridCol w="2413000"/>
                <a:gridCol w="2413000"/>
              </a:tblGrid>
              <a:tr h="411200">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StoreID</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Open</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Promo2 indicator</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1200">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DayOfWeek</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StateHoliday</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Store Type</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1200">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Month</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SchoolHoliday</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Assortment</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1200">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Year</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Promo</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marR="0" rtl="0" algn="l">
                        <a:spcBef>
                          <a:spcPts val="0"/>
                        </a:spcBef>
                        <a:spcAft>
                          <a:spcPts val="0"/>
                        </a:spcAft>
                        <a:buClr>
                          <a:schemeClr val="dk1"/>
                        </a:buClr>
                        <a:buSzPts val="1100"/>
                        <a:buFont typeface="Arial"/>
                        <a:buNone/>
                      </a:pPr>
                      <a:r>
                        <a:rPr b="1" lang="en">
                          <a:solidFill>
                            <a:srgbClr val="073763"/>
                          </a:solidFill>
                          <a:latin typeface="Montserrat"/>
                          <a:ea typeface="Montserrat"/>
                          <a:cs typeface="Montserrat"/>
                          <a:sym typeface="Montserrat"/>
                        </a:rPr>
                        <a:t>CompetitionDistance</a:t>
                      </a:r>
                      <a:endParaRPr b="1">
                        <a:solidFill>
                          <a:srgbClr val="073763"/>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1184550" y="265250"/>
            <a:ext cx="63459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CC0000"/>
                </a:solidFill>
                <a:latin typeface="Montserrat"/>
                <a:ea typeface="Montserrat"/>
                <a:cs typeface="Montserrat"/>
                <a:sym typeface="Montserrat"/>
              </a:rPr>
              <a:t>Exploratory Data Analysis</a:t>
            </a:r>
            <a:endParaRPr b="1" sz="2820">
              <a:solidFill>
                <a:srgbClr val="CC0000"/>
              </a:solidFill>
              <a:latin typeface="Montserrat"/>
              <a:ea typeface="Montserrat"/>
              <a:cs typeface="Montserrat"/>
              <a:sym typeface="Montserrat"/>
            </a:endParaRPr>
          </a:p>
          <a:p>
            <a:pPr indent="0" lvl="0" marL="0" rtl="0" algn="ctr">
              <a:spcBef>
                <a:spcPts val="0"/>
              </a:spcBef>
              <a:spcAft>
                <a:spcPts val="0"/>
              </a:spcAft>
              <a:buSzPts val="990"/>
              <a:buNone/>
            </a:pPr>
            <a:r>
              <a:t/>
            </a:r>
            <a:endParaRPr b="1" sz="2520">
              <a:solidFill>
                <a:srgbClr val="CC0000"/>
              </a:solidFill>
            </a:endParaRPr>
          </a:p>
        </p:txBody>
      </p:sp>
      <p:sp>
        <p:nvSpPr>
          <p:cNvPr id="172" name="Google Shape;172;p35"/>
          <p:cNvSpPr txBox="1"/>
          <p:nvPr>
            <p:ph idx="1" type="body"/>
          </p:nvPr>
        </p:nvSpPr>
        <p:spPr>
          <a:xfrm>
            <a:off x="311700" y="3635400"/>
            <a:ext cx="8520600" cy="1188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073763"/>
                </a:solidFill>
                <a:latin typeface="Montserrat"/>
                <a:ea typeface="Montserrat"/>
                <a:cs typeface="Montserrat"/>
                <a:sym typeface="Montserrat"/>
              </a:rPr>
              <a:t> </a:t>
            </a:r>
            <a:r>
              <a:rPr lang="en" sz="1400">
                <a:solidFill>
                  <a:srgbClr val="073763"/>
                </a:solidFill>
                <a:latin typeface="Montserrat"/>
                <a:ea typeface="Montserrat"/>
                <a:cs typeface="Montserrat"/>
                <a:sym typeface="Montserrat"/>
              </a:rPr>
              <a:t>"Open" indicates if this store is open or not on a given specified day. It</a:t>
            </a:r>
            <a:r>
              <a:rPr lang="en" sz="1400">
                <a:solidFill>
                  <a:srgbClr val="073763"/>
                </a:solidFill>
                <a:latin typeface="Montserrat"/>
                <a:ea typeface="Montserrat"/>
                <a:cs typeface="Montserrat"/>
                <a:sym typeface="Montserrat"/>
              </a:rPr>
              <a:t> clearly shows that most of the stores remain closed during Sundays. Some stores were closed on weekdays too, this might be due to State Holidays as stores are generally closed during State Holidays and opened during School Holidays.</a:t>
            </a:r>
            <a:endParaRPr b="1" sz="1400">
              <a:solidFill>
                <a:srgbClr val="073763"/>
              </a:solidFill>
              <a:latin typeface="Montserrat"/>
              <a:ea typeface="Montserrat"/>
              <a:cs typeface="Montserrat"/>
              <a:sym typeface="Montserrat"/>
            </a:endParaRPr>
          </a:p>
        </p:txBody>
      </p:sp>
      <p:pic>
        <p:nvPicPr>
          <p:cNvPr id="173" name="Google Shape;173;p35"/>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174" name="Google Shape;174;p35"/>
          <p:cNvPicPr preferRelativeResize="0"/>
          <p:nvPr/>
        </p:nvPicPr>
        <p:blipFill>
          <a:blip r:embed="rId4">
            <a:alphaModFix/>
          </a:blip>
          <a:stretch>
            <a:fillRect/>
          </a:stretch>
        </p:blipFill>
        <p:spPr>
          <a:xfrm>
            <a:off x="779025" y="1220025"/>
            <a:ext cx="6991175" cy="2415375"/>
          </a:xfrm>
          <a:prstGeom prst="rect">
            <a:avLst/>
          </a:prstGeom>
          <a:noFill/>
          <a:ln>
            <a:noFill/>
          </a:ln>
          <a:effectLst>
            <a:outerShdw blurRad="57150" rotWithShape="0" algn="bl" dir="5400000" dist="19050">
              <a:srgbClr val="000000"/>
            </a:outerShdw>
          </a:effectLst>
        </p:spPr>
      </p:pic>
      <p:sp>
        <p:nvSpPr>
          <p:cNvPr id="175" name="Google Shape;175;p35"/>
          <p:cNvSpPr txBox="1"/>
          <p:nvPr/>
        </p:nvSpPr>
        <p:spPr>
          <a:xfrm>
            <a:off x="449450" y="789050"/>
            <a:ext cx="105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20124D"/>
                </a:solidFill>
                <a:latin typeface="Montserrat"/>
                <a:ea typeface="Montserrat"/>
                <a:cs typeface="Montserrat"/>
                <a:sym typeface="Montserrat"/>
              </a:rPr>
              <a:t>Open</a:t>
            </a:r>
            <a:endParaRPr b="1" sz="2000">
              <a:solidFill>
                <a:srgbClr val="20124D"/>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94375"/>
            <a:ext cx="8520600" cy="435000"/>
          </a:xfrm>
          <a:prstGeom prst="rect">
            <a:avLst/>
          </a:prstGeom>
        </p:spPr>
        <p:txBody>
          <a:bodyPr anchorCtr="0" anchor="t" bIns="91425" lIns="91425" spcFirstLastPara="1" rIns="91425" wrap="square" tIns="91425">
            <a:noAutofit/>
          </a:bodyPr>
          <a:lstStyle/>
          <a:p>
            <a:pPr indent="0" lvl="0" marL="0" rtl="0" algn="l">
              <a:lnSpc>
                <a:spcPct val="130434"/>
              </a:lnSpc>
              <a:spcBef>
                <a:spcPts val="0"/>
              </a:spcBef>
              <a:spcAft>
                <a:spcPts val="0"/>
              </a:spcAft>
              <a:buClr>
                <a:schemeClr val="dk1"/>
              </a:buClr>
              <a:buSzPts val="990"/>
              <a:buFont typeface="Arial"/>
              <a:buNone/>
            </a:pPr>
            <a:r>
              <a:rPr b="1" lang="en" sz="2535">
                <a:solidFill>
                  <a:srgbClr val="CC0000"/>
                </a:solidFill>
                <a:highlight>
                  <a:srgbClr val="FFFFFE"/>
                </a:highlight>
                <a:latin typeface="Montserrat"/>
                <a:ea typeface="Montserrat"/>
                <a:cs typeface="Montserrat"/>
                <a:sym typeface="Montserrat"/>
              </a:rPr>
              <a:t>Average Sales &amp; Sales percent change</a:t>
            </a:r>
            <a:endParaRPr b="1" sz="2535">
              <a:solidFill>
                <a:srgbClr val="CC0000"/>
              </a:solidFill>
              <a:highlight>
                <a:srgbClr val="FFFFFE"/>
              </a:highlight>
              <a:latin typeface="Montserrat"/>
              <a:ea typeface="Montserrat"/>
              <a:cs typeface="Montserrat"/>
              <a:sym typeface="Montserrat"/>
            </a:endParaRPr>
          </a:p>
          <a:p>
            <a:pPr indent="0" lvl="0" marL="0" rtl="0" algn="l">
              <a:spcBef>
                <a:spcPts val="0"/>
              </a:spcBef>
              <a:spcAft>
                <a:spcPts val="0"/>
              </a:spcAft>
              <a:buSzPts val="990"/>
              <a:buNone/>
            </a:pPr>
            <a:r>
              <a:t/>
            </a:r>
            <a:endParaRPr b="1" sz="2520">
              <a:solidFill>
                <a:srgbClr val="CC0000"/>
              </a:solidFill>
              <a:latin typeface="Montserrat"/>
              <a:ea typeface="Montserrat"/>
              <a:cs typeface="Montserrat"/>
              <a:sym typeface="Montserrat"/>
            </a:endParaRPr>
          </a:p>
        </p:txBody>
      </p:sp>
      <p:sp>
        <p:nvSpPr>
          <p:cNvPr id="181" name="Google Shape;181;p36"/>
          <p:cNvSpPr txBox="1"/>
          <p:nvPr>
            <p:ph idx="1" type="body"/>
          </p:nvPr>
        </p:nvSpPr>
        <p:spPr>
          <a:xfrm>
            <a:off x="311700" y="3964175"/>
            <a:ext cx="8520600" cy="7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73763"/>
                </a:solidFill>
                <a:highlight>
                  <a:srgbClr val="FFFFFF"/>
                </a:highlight>
                <a:latin typeface="Montserrat"/>
                <a:ea typeface="Montserrat"/>
                <a:cs typeface="Montserrat"/>
                <a:sym typeface="Montserrat"/>
              </a:rPr>
              <a:t>Christmas and New Year lead to increase in sales. As Rossmann Stores sells health and beauty products, it may be guessed that during Christmas and New Year people buy beauty products as they go out to celebrate and, this might be the cause of sudden increase in sales.</a:t>
            </a:r>
            <a:endParaRPr sz="1400">
              <a:solidFill>
                <a:srgbClr val="073763"/>
              </a:solidFill>
              <a:latin typeface="Montserrat"/>
              <a:ea typeface="Montserrat"/>
              <a:cs typeface="Montserrat"/>
              <a:sym typeface="Montserrat"/>
            </a:endParaRPr>
          </a:p>
          <a:p>
            <a:pPr indent="0" lvl="0" marL="0" rtl="0" algn="l">
              <a:spcBef>
                <a:spcPts val="1200"/>
              </a:spcBef>
              <a:spcAft>
                <a:spcPts val="1200"/>
              </a:spcAft>
              <a:buNone/>
            </a:pPr>
            <a:r>
              <a:t/>
            </a:r>
            <a:endParaRPr sz="1400">
              <a:solidFill>
                <a:srgbClr val="073763"/>
              </a:solidFill>
              <a:highlight>
                <a:srgbClr val="FFFFFF"/>
              </a:highlight>
              <a:latin typeface="Montserrat"/>
              <a:ea typeface="Montserrat"/>
              <a:cs typeface="Montserrat"/>
              <a:sym typeface="Montserrat"/>
            </a:endParaRPr>
          </a:p>
        </p:txBody>
      </p:sp>
      <p:pic>
        <p:nvPicPr>
          <p:cNvPr id="182" name="Google Shape;182;p36"/>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183" name="Google Shape;183;p36"/>
          <p:cNvPicPr preferRelativeResize="0"/>
          <p:nvPr/>
        </p:nvPicPr>
        <p:blipFill>
          <a:blip r:embed="rId4">
            <a:alphaModFix/>
          </a:blip>
          <a:stretch>
            <a:fillRect/>
          </a:stretch>
        </p:blipFill>
        <p:spPr>
          <a:xfrm>
            <a:off x="1519250" y="659175"/>
            <a:ext cx="5482650" cy="3305000"/>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311700" y="26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CC0000"/>
                </a:solidFill>
                <a:latin typeface="Montserrat"/>
                <a:ea typeface="Montserrat"/>
                <a:cs typeface="Montserrat"/>
                <a:sym typeface="Montserrat"/>
              </a:rPr>
              <a:t>Day of week</a:t>
            </a:r>
            <a:endParaRPr b="1" sz="2820">
              <a:solidFill>
                <a:srgbClr val="CC0000"/>
              </a:solidFill>
              <a:latin typeface="Montserrat"/>
              <a:ea typeface="Montserrat"/>
              <a:cs typeface="Montserrat"/>
              <a:sym typeface="Montserrat"/>
            </a:endParaRPr>
          </a:p>
        </p:txBody>
      </p:sp>
      <p:pic>
        <p:nvPicPr>
          <p:cNvPr id="189" name="Google Shape;189;p37"/>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190" name="Google Shape;190;p37"/>
          <p:cNvPicPr preferRelativeResize="0"/>
          <p:nvPr/>
        </p:nvPicPr>
        <p:blipFill>
          <a:blip r:embed="rId4">
            <a:alphaModFix/>
          </a:blip>
          <a:stretch>
            <a:fillRect/>
          </a:stretch>
        </p:blipFill>
        <p:spPr>
          <a:xfrm>
            <a:off x="374963" y="1098550"/>
            <a:ext cx="8620125" cy="2552700"/>
          </a:xfrm>
          <a:prstGeom prst="rect">
            <a:avLst/>
          </a:prstGeom>
          <a:noFill/>
          <a:ln>
            <a:noFill/>
          </a:ln>
          <a:effectLst>
            <a:outerShdw blurRad="57150" rotWithShape="0" algn="bl" dir="5400000" dist="19050">
              <a:srgbClr val="000000">
                <a:alpha val="93000"/>
              </a:srgbClr>
            </a:outerShdw>
          </a:effectLst>
        </p:spPr>
      </p:pic>
      <p:sp>
        <p:nvSpPr>
          <p:cNvPr id="191" name="Google Shape;191;p37"/>
          <p:cNvSpPr txBox="1"/>
          <p:nvPr/>
        </p:nvSpPr>
        <p:spPr>
          <a:xfrm>
            <a:off x="139825" y="3840850"/>
            <a:ext cx="8855100" cy="117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200"/>
              </a:spcBef>
              <a:spcAft>
                <a:spcPts val="0"/>
              </a:spcAft>
              <a:buClr>
                <a:schemeClr val="dk1"/>
              </a:buClr>
              <a:buSzPts val="1100"/>
              <a:buFont typeface="Arial"/>
              <a:buNone/>
            </a:pPr>
            <a:r>
              <a:rPr lang="en">
                <a:solidFill>
                  <a:srgbClr val="073763"/>
                </a:solidFill>
                <a:highlight>
                  <a:srgbClr val="FFFFFF"/>
                </a:highlight>
                <a:latin typeface="Montserrat"/>
                <a:ea typeface="Montserrat"/>
                <a:cs typeface="Montserrat"/>
                <a:sym typeface="Montserrat"/>
              </a:rPr>
              <a:t>DayOfWeek for both Sales and Customers are very less on Sundays as most of the stores are closed on Sunday. Also, Sales on Monday are the highest in the whole week. This might be due to the fact that stores are closed on Sundays.</a:t>
            </a:r>
            <a:endParaRPr>
              <a:solidFill>
                <a:srgbClr val="07376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202750"/>
            <a:ext cx="8520600" cy="572700"/>
          </a:xfrm>
          <a:prstGeom prst="rect">
            <a:avLst/>
          </a:prstGeom>
        </p:spPr>
        <p:txBody>
          <a:bodyPr anchorCtr="0" anchor="t" bIns="91425" lIns="91425" spcFirstLastPara="1" rIns="91425" wrap="square" tIns="91425">
            <a:noAutofit/>
          </a:bodyPr>
          <a:lstStyle/>
          <a:p>
            <a:pPr indent="0" lvl="0" marL="0" rtl="0" algn="l">
              <a:lnSpc>
                <a:spcPct val="130434"/>
              </a:lnSpc>
              <a:spcBef>
                <a:spcPts val="0"/>
              </a:spcBef>
              <a:spcAft>
                <a:spcPts val="0"/>
              </a:spcAft>
              <a:buSzPts val="990"/>
              <a:buNone/>
            </a:pPr>
            <a:r>
              <a:rPr b="1" lang="en" sz="2200">
                <a:solidFill>
                  <a:srgbClr val="CC0000"/>
                </a:solidFill>
                <a:highlight>
                  <a:srgbClr val="FFFFFE"/>
                </a:highlight>
                <a:latin typeface="Montserrat"/>
                <a:ea typeface="Montserrat"/>
                <a:cs typeface="Montserrat"/>
                <a:sym typeface="Montserrat"/>
              </a:rPr>
              <a:t>Sales &amp; customers according to State &amp; School Holidays</a:t>
            </a:r>
            <a:endParaRPr b="1" sz="2200">
              <a:solidFill>
                <a:srgbClr val="CC0000"/>
              </a:solidFill>
              <a:latin typeface="Montserrat"/>
              <a:ea typeface="Montserrat"/>
              <a:cs typeface="Montserrat"/>
              <a:sym typeface="Montserrat"/>
            </a:endParaRPr>
          </a:p>
        </p:txBody>
      </p:sp>
      <p:sp>
        <p:nvSpPr>
          <p:cNvPr id="197" name="Google Shape;197;p38"/>
          <p:cNvSpPr txBox="1"/>
          <p:nvPr>
            <p:ph idx="1" type="body"/>
          </p:nvPr>
        </p:nvSpPr>
        <p:spPr>
          <a:xfrm>
            <a:off x="311700" y="3816750"/>
            <a:ext cx="8520600" cy="1004400"/>
          </a:xfrm>
          <a:prstGeom prst="rect">
            <a:avLst/>
          </a:prstGeom>
        </p:spPr>
        <p:txBody>
          <a:bodyPr anchorCtr="0" anchor="t" bIns="91425" lIns="91425" spcFirstLastPara="1" rIns="91425" wrap="square" tIns="91425">
            <a:noAutofit/>
          </a:bodyPr>
          <a:lstStyle/>
          <a:p>
            <a:pPr indent="0" lvl="0" marL="0" rtl="0" algn="l">
              <a:lnSpc>
                <a:spcPct val="115000"/>
              </a:lnSpc>
              <a:spcBef>
                <a:spcPts val="3200"/>
              </a:spcBef>
              <a:spcAft>
                <a:spcPts val="0"/>
              </a:spcAft>
              <a:buClr>
                <a:schemeClr val="dk1"/>
              </a:buClr>
              <a:buSzPts val="1100"/>
              <a:buFont typeface="Arial"/>
              <a:buNone/>
            </a:pPr>
            <a:r>
              <a:rPr lang="en" sz="1400">
                <a:solidFill>
                  <a:srgbClr val="073763"/>
                </a:solidFill>
                <a:highlight>
                  <a:srgbClr val="FFFFFF"/>
                </a:highlight>
                <a:latin typeface="Montserrat"/>
                <a:ea typeface="Montserrat"/>
                <a:cs typeface="Montserrat"/>
                <a:sym typeface="Montserrat"/>
              </a:rPr>
              <a:t>Most of the stores remain closed during State and School Holidays. The number of stores opened during School Holidays were more than those opened during State Holidays. And the stores which were opened during School holidays had more sales than normal.</a:t>
            </a:r>
            <a:endParaRPr sz="1400">
              <a:solidFill>
                <a:srgbClr val="073763"/>
              </a:solidFill>
              <a:highlight>
                <a:srgbClr val="FFFFFF"/>
              </a:highlight>
              <a:latin typeface="Montserrat"/>
              <a:ea typeface="Montserrat"/>
              <a:cs typeface="Montserrat"/>
              <a:sym typeface="Montserrat"/>
            </a:endParaRPr>
          </a:p>
          <a:p>
            <a:pPr indent="0" lvl="0" marL="0" rtl="0" algn="ctr">
              <a:lnSpc>
                <a:spcPct val="115000"/>
              </a:lnSpc>
              <a:spcBef>
                <a:spcPts val="0"/>
              </a:spcBef>
              <a:spcAft>
                <a:spcPts val="1200"/>
              </a:spcAft>
              <a:buNone/>
            </a:pPr>
            <a:r>
              <a:t/>
            </a:r>
            <a:endParaRPr b="1" sz="1100"/>
          </a:p>
        </p:txBody>
      </p:sp>
      <p:pic>
        <p:nvPicPr>
          <p:cNvPr id="198" name="Google Shape;198;p38"/>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199" name="Google Shape;199;p38"/>
          <p:cNvPicPr preferRelativeResize="0"/>
          <p:nvPr/>
        </p:nvPicPr>
        <p:blipFill>
          <a:blip r:embed="rId4">
            <a:alphaModFix/>
          </a:blip>
          <a:stretch>
            <a:fillRect/>
          </a:stretch>
        </p:blipFill>
        <p:spPr>
          <a:xfrm>
            <a:off x="334575" y="1017725"/>
            <a:ext cx="4237416" cy="2646625"/>
          </a:xfrm>
          <a:prstGeom prst="rect">
            <a:avLst/>
          </a:prstGeom>
          <a:noFill/>
          <a:ln>
            <a:noFill/>
          </a:ln>
          <a:effectLst>
            <a:outerShdw blurRad="57150" rotWithShape="0" algn="bl" dir="5400000" dist="19050">
              <a:srgbClr val="000000">
                <a:alpha val="90000"/>
              </a:srgbClr>
            </a:outerShdw>
          </a:effectLst>
        </p:spPr>
      </p:pic>
      <p:pic>
        <p:nvPicPr>
          <p:cNvPr id="200" name="Google Shape;200;p38"/>
          <p:cNvPicPr preferRelativeResize="0"/>
          <p:nvPr/>
        </p:nvPicPr>
        <p:blipFill>
          <a:blip r:embed="rId5">
            <a:alphaModFix/>
          </a:blip>
          <a:stretch>
            <a:fillRect/>
          </a:stretch>
        </p:blipFill>
        <p:spPr>
          <a:xfrm>
            <a:off x="4932250" y="1068650"/>
            <a:ext cx="3900049" cy="2510825"/>
          </a:xfrm>
          <a:prstGeom prst="rect">
            <a:avLst/>
          </a:prstGeom>
          <a:noFill/>
          <a:ln>
            <a:noFill/>
          </a:ln>
          <a:effectLst>
            <a:outerShdw blurRad="57150" rotWithShape="0" algn="bl" dir="5400000" dist="19050">
              <a:srgbClr val="000000">
                <a:alpha val="9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lnSpc>
                <a:spcPct val="130434"/>
              </a:lnSpc>
              <a:spcBef>
                <a:spcPts val="0"/>
              </a:spcBef>
              <a:spcAft>
                <a:spcPts val="0"/>
              </a:spcAft>
              <a:buNone/>
            </a:pPr>
            <a:r>
              <a:rPr b="1" lang="en" sz="2400">
                <a:solidFill>
                  <a:srgbClr val="CC0000"/>
                </a:solidFill>
                <a:highlight>
                  <a:srgbClr val="FFFFFE"/>
                </a:highlight>
                <a:latin typeface="Montserrat"/>
                <a:ea typeface="Montserrat"/>
                <a:cs typeface="Montserrat"/>
                <a:sym typeface="Montserrat"/>
              </a:rPr>
              <a:t>Are Sales affected by school holiday or not?</a:t>
            </a:r>
            <a:endParaRPr b="1" sz="2400">
              <a:solidFill>
                <a:srgbClr val="CC0000"/>
              </a:solidFill>
              <a:latin typeface="Montserrat"/>
              <a:ea typeface="Montserrat"/>
              <a:cs typeface="Montserrat"/>
              <a:sym typeface="Montserrat"/>
            </a:endParaRPr>
          </a:p>
        </p:txBody>
      </p:sp>
      <p:sp>
        <p:nvSpPr>
          <p:cNvPr id="206" name="Google Shape;206;p39"/>
          <p:cNvSpPr txBox="1"/>
          <p:nvPr>
            <p:ph idx="1" type="body"/>
          </p:nvPr>
        </p:nvSpPr>
        <p:spPr>
          <a:xfrm>
            <a:off x="311700" y="4096375"/>
            <a:ext cx="8520600" cy="787500"/>
          </a:xfrm>
          <a:prstGeom prst="rect">
            <a:avLst/>
          </a:prstGeom>
        </p:spPr>
        <p:txBody>
          <a:bodyPr anchorCtr="0" anchor="t" bIns="91425" lIns="91425" spcFirstLastPara="1" rIns="91425" wrap="square" tIns="91425">
            <a:noAutofit/>
          </a:bodyPr>
          <a:lstStyle/>
          <a:p>
            <a:pPr indent="0" lvl="0" marL="57150" marR="0" rtl="0" algn="l">
              <a:spcBef>
                <a:spcPts val="0"/>
              </a:spcBef>
              <a:spcAft>
                <a:spcPts val="0"/>
              </a:spcAft>
              <a:buNone/>
            </a:pPr>
            <a:r>
              <a:rPr lang="en" sz="1400">
                <a:solidFill>
                  <a:srgbClr val="073763"/>
                </a:solidFill>
                <a:latin typeface="Montserrat"/>
                <a:ea typeface="Montserrat"/>
                <a:cs typeface="Montserrat"/>
                <a:sym typeface="Montserrat"/>
              </a:rPr>
              <a:t>On examining the effect of school holiday on  sales, we can see  the impact is not so significa</a:t>
            </a:r>
            <a:r>
              <a:rPr lang="en" sz="1400">
                <a:solidFill>
                  <a:srgbClr val="073763"/>
                </a:solidFill>
                <a:latin typeface="Montserrat"/>
                <a:ea typeface="Montserrat"/>
                <a:cs typeface="Montserrat"/>
                <a:sym typeface="Montserrat"/>
              </a:rPr>
              <a:t>nt.</a:t>
            </a:r>
            <a:endParaRPr sz="1400">
              <a:solidFill>
                <a:srgbClr val="073763"/>
              </a:solidFill>
              <a:highlight>
                <a:srgbClr val="FFFFFF"/>
              </a:highlight>
              <a:latin typeface="Montserrat"/>
              <a:ea typeface="Montserrat"/>
              <a:cs typeface="Montserrat"/>
              <a:sym typeface="Montserrat"/>
            </a:endParaRPr>
          </a:p>
          <a:p>
            <a:pPr indent="0" lvl="0" marL="0" rtl="0" algn="ctr">
              <a:lnSpc>
                <a:spcPct val="115000"/>
              </a:lnSpc>
              <a:spcBef>
                <a:spcPts val="0"/>
              </a:spcBef>
              <a:spcAft>
                <a:spcPts val="1200"/>
              </a:spcAft>
              <a:buNone/>
            </a:pPr>
            <a:r>
              <a:t/>
            </a:r>
            <a:endParaRPr b="1" sz="1100"/>
          </a:p>
        </p:txBody>
      </p:sp>
      <p:pic>
        <p:nvPicPr>
          <p:cNvPr id="207" name="Google Shape;207;p39"/>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08" name="Google Shape;208;p39"/>
          <p:cNvPicPr preferRelativeResize="0"/>
          <p:nvPr/>
        </p:nvPicPr>
        <p:blipFill>
          <a:blip r:embed="rId4">
            <a:alphaModFix/>
          </a:blip>
          <a:stretch>
            <a:fillRect/>
          </a:stretch>
        </p:blipFill>
        <p:spPr>
          <a:xfrm>
            <a:off x="2177250" y="865325"/>
            <a:ext cx="3750762" cy="3189550"/>
          </a:xfrm>
          <a:prstGeom prst="rect">
            <a:avLst/>
          </a:prstGeom>
          <a:noFill/>
          <a:ln>
            <a:noFill/>
          </a:ln>
          <a:effectLst>
            <a:outerShdw blurRad="57150" rotWithShape="0" algn="bl" dir="5400000" dist="19050">
              <a:srgbClr val="000000">
                <a:alpha val="94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lnSpc>
                <a:spcPct val="130434"/>
              </a:lnSpc>
              <a:spcBef>
                <a:spcPts val="0"/>
              </a:spcBef>
              <a:spcAft>
                <a:spcPts val="0"/>
              </a:spcAft>
              <a:buNone/>
            </a:pPr>
            <a:r>
              <a:rPr b="1" lang="en" sz="2500">
                <a:solidFill>
                  <a:srgbClr val="CC0000"/>
                </a:solidFill>
                <a:latin typeface="Montserrat"/>
                <a:ea typeface="Montserrat"/>
                <a:cs typeface="Montserrat"/>
                <a:sym typeface="Montserrat"/>
              </a:rPr>
              <a:t>Sales by Store types</a:t>
            </a:r>
            <a:endParaRPr b="1" sz="2500">
              <a:solidFill>
                <a:srgbClr val="CC0000"/>
              </a:solidFill>
              <a:latin typeface="Montserrat"/>
              <a:ea typeface="Montserrat"/>
              <a:cs typeface="Montserrat"/>
              <a:sym typeface="Montserrat"/>
            </a:endParaRPr>
          </a:p>
        </p:txBody>
      </p:sp>
      <p:sp>
        <p:nvSpPr>
          <p:cNvPr id="214" name="Google Shape;214;p40"/>
          <p:cNvSpPr txBox="1"/>
          <p:nvPr>
            <p:ph idx="1" type="body"/>
          </p:nvPr>
        </p:nvSpPr>
        <p:spPr>
          <a:xfrm>
            <a:off x="311700" y="4058000"/>
            <a:ext cx="8520600" cy="572700"/>
          </a:xfrm>
          <a:prstGeom prst="rect">
            <a:avLst/>
          </a:prstGeom>
        </p:spPr>
        <p:txBody>
          <a:bodyPr anchorCtr="0" anchor="t" bIns="91425" lIns="91425" spcFirstLastPara="1" rIns="91425" wrap="square" tIns="91425">
            <a:noAutofit/>
          </a:bodyPr>
          <a:lstStyle/>
          <a:p>
            <a:pPr indent="0" lvl="0" marL="57150" marR="0" rtl="0" algn="l">
              <a:spcBef>
                <a:spcPts val="0"/>
              </a:spcBef>
              <a:spcAft>
                <a:spcPts val="0"/>
              </a:spcAft>
              <a:buClr>
                <a:schemeClr val="dk1"/>
              </a:buClr>
              <a:buSzPts val="1100"/>
              <a:buFont typeface="Arial"/>
              <a:buNone/>
            </a:pPr>
            <a:r>
              <a:rPr lang="en" sz="1400">
                <a:solidFill>
                  <a:srgbClr val="073763"/>
                </a:solidFill>
                <a:highlight>
                  <a:srgbClr val="FFFFFF"/>
                </a:highlight>
                <a:latin typeface="Montserrat"/>
                <a:ea typeface="Montserrat"/>
                <a:cs typeface="Montserrat"/>
                <a:sym typeface="Montserrat"/>
              </a:rPr>
              <a:t>We can see that stores of “type A” have a higher amount of total distribution of storetypes. StoreType D goes on the last place in both</a:t>
            </a:r>
            <a:r>
              <a:rPr lang="en" sz="1400">
                <a:solidFill>
                  <a:srgbClr val="073763"/>
                </a:solidFill>
                <a:highlight>
                  <a:srgbClr val="FFFFFF"/>
                </a:highlight>
                <a:latin typeface="Montserrat"/>
                <a:ea typeface="Montserrat"/>
                <a:cs typeface="Montserrat"/>
                <a:sym typeface="Montserrat"/>
              </a:rPr>
              <a:t> Sales and Customer</a:t>
            </a:r>
            <a:r>
              <a:rPr lang="en" sz="1400">
                <a:solidFill>
                  <a:srgbClr val="073763"/>
                </a:solidFill>
                <a:highlight>
                  <a:srgbClr val="FFFFFF"/>
                </a:highlight>
                <a:latin typeface="Montserrat"/>
                <a:ea typeface="Montserrat"/>
                <a:cs typeface="Montserrat"/>
                <a:sym typeface="Montserrat"/>
              </a:rPr>
              <a:t>.</a:t>
            </a:r>
            <a:endParaRPr sz="1400">
              <a:solidFill>
                <a:srgbClr val="073763"/>
              </a:solidFill>
              <a:highlight>
                <a:srgbClr val="FFFFFF"/>
              </a:highlight>
              <a:latin typeface="Montserrat"/>
              <a:ea typeface="Montserrat"/>
              <a:cs typeface="Montserrat"/>
              <a:sym typeface="Montserrat"/>
            </a:endParaRPr>
          </a:p>
          <a:p>
            <a:pPr indent="0" lvl="0" marL="0" marR="0" rtl="0" algn="l">
              <a:spcBef>
                <a:spcPts val="0"/>
              </a:spcBef>
              <a:spcAft>
                <a:spcPts val="0"/>
              </a:spcAft>
              <a:buNone/>
            </a:pPr>
            <a:r>
              <a:t/>
            </a:r>
            <a:endParaRPr b="1" sz="1400">
              <a:solidFill>
                <a:srgbClr val="073763"/>
              </a:solidFill>
              <a:latin typeface="Montserrat"/>
              <a:ea typeface="Montserrat"/>
              <a:cs typeface="Montserrat"/>
              <a:sym typeface="Montserrat"/>
            </a:endParaRPr>
          </a:p>
        </p:txBody>
      </p:sp>
      <p:pic>
        <p:nvPicPr>
          <p:cNvPr id="215" name="Google Shape;215;p40"/>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16" name="Google Shape;216;p40"/>
          <p:cNvPicPr preferRelativeResize="0"/>
          <p:nvPr/>
        </p:nvPicPr>
        <p:blipFill>
          <a:blip r:embed="rId4">
            <a:alphaModFix/>
          </a:blip>
          <a:stretch>
            <a:fillRect/>
          </a:stretch>
        </p:blipFill>
        <p:spPr>
          <a:xfrm>
            <a:off x="2723475" y="966725"/>
            <a:ext cx="3555500" cy="3034550"/>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311700" y="225775"/>
            <a:ext cx="8520600" cy="572700"/>
          </a:xfrm>
          <a:prstGeom prst="rect">
            <a:avLst/>
          </a:prstGeom>
        </p:spPr>
        <p:txBody>
          <a:bodyPr anchorCtr="0" anchor="t" bIns="91425" lIns="91425" spcFirstLastPara="1" rIns="91425" wrap="square" tIns="91425">
            <a:normAutofit/>
          </a:bodyPr>
          <a:lstStyle/>
          <a:p>
            <a:pPr indent="0" lvl="0" marL="57150" marR="0" rtl="0" algn="l">
              <a:lnSpc>
                <a:spcPct val="115000"/>
              </a:lnSpc>
              <a:spcBef>
                <a:spcPts val="0"/>
              </a:spcBef>
              <a:spcAft>
                <a:spcPts val="0"/>
              </a:spcAft>
              <a:buClr>
                <a:schemeClr val="dk1"/>
              </a:buClr>
              <a:buSzPts val="1100"/>
              <a:buFont typeface="Arial"/>
              <a:buNone/>
            </a:pPr>
            <a:r>
              <a:rPr b="1" lang="en" sz="2100">
                <a:solidFill>
                  <a:srgbClr val="CC0000"/>
                </a:solidFill>
                <a:highlight>
                  <a:srgbClr val="FFFFFF"/>
                </a:highlight>
                <a:latin typeface="Montserrat"/>
                <a:ea typeface="Montserrat"/>
                <a:cs typeface="Montserrat"/>
                <a:sym typeface="Montserrat"/>
              </a:rPr>
              <a:t>StoreType Vs average sales and customers</a:t>
            </a:r>
            <a:endParaRPr>
              <a:solidFill>
                <a:srgbClr val="CC0000"/>
              </a:solidFill>
              <a:latin typeface="Montserrat"/>
              <a:ea typeface="Montserrat"/>
              <a:cs typeface="Montserrat"/>
              <a:sym typeface="Montserrat"/>
            </a:endParaRPr>
          </a:p>
        </p:txBody>
      </p:sp>
      <p:pic>
        <p:nvPicPr>
          <p:cNvPr id="222" name="Google Shape;222;p41"/>
          <p:cNvPicPr preferRelativeResize="0"/>
          <p:nvPr/>
        </p:nvPicPr>
        <p:blipFill>
          <a:blip r:embed="rId3">
            <a:alphaModFix/>
          </a:blip>
          <a:stretch>
            <a:fillRect/>
          </a:stretch>
        </p:blipFill>
        <p:spPr>
          <a:xfrm>
            <a:off x="4867275" y="1017725"/>
            <a:ext cx="3971925" cy="2108425"/>
          </a:xfrm>
          <a:prstGeom prst="rect">
            <a:avLst/>
          </a:prstGeom>
          <a:noFill/>
          <a:ln>
            <a:noFill/>
          </a:ln>
          <a:effectLst>
            <a:outerShdw blurRad="57150" rotWithShape="0" algn="bl" dir="5400000" dist="19050">
              <a:srgbClr val="000000"/>
            </a:outerShdw>
          </a:effectLst>
        </p:spPr>
      </p:pic>
      <p:pic>
        <p:nvPicPr>
          <p:cNvPr id="223" name="Google Shape;223;p41"/>
          <p:cNvPicPr preferRelativeResize="0"/>
          <p:nvPr/>
        </p:nvPicPr>
        <p:blipFill>
          <a:blip r:embed="rId4">
            <a:alphaModFix/>
          </a:blip>
          <a:stretch>
            <a:fillRect/>
          </a:stretch>
        </p:blipFill>
        <p:spPr>
          <a:xfrm>
            <a:off x="152400" y="3035075"/>
            <a:ext cx="8686800" cy="2108425"/>
          </a:xfrm>
          <a:prstGeom prst="rect">
            <a:avLst/>
          </a:prstGeom>
          <a:noFill/>
          <a:ln>
            <a:noFill/>
          </a:ln>
          <a:effectLst>
            <a:outerShdw blurRad="57150" rotWithShape="0" algn="bl" dir="5400000" dist="19050">
              <a:srgbClr val="000000">
                <a:alpha val="97000"/>
              </a:srgbClr>
            </a:outerShdw>
          </a:effectLst>
        </p:spPr>
      </p:pic>
      <p:sp>
        <p:nvSpPr>
          <p:cNvPr id="224" name="Google Shape;224;p41"/>
          <p:cNvSpPr txBox="1"/>
          <p:nvPr/>
        </p:nvSpPr>
        <p:spPr>
          <a:xfrm>
            <a:off x="311700" y="898725"/>
            <a:ext cx="4377900" cy="1524600"/>
          </a:xfrm>
          <a:prstGeom prst="rect">
            <a:avLst/>
          </a:prstGeom>
          <a:noFill/>
          <a:ln>
            <a:noFill/>
          </a:ln>
        </p:spPr>
        <p:txBody>
          <a:bodyPr anchorCtr="0" anchor="t" bIns="91425" lIns="91425" spcFirstLastPara="1" rIns="91425" wrap="square" tIns="91425">
            <a:spAutoFit/>
          </a:bodyPr>
          <a:lstStyle/>
          <a:p>
            <a:pPr indent="0" lvl="0" marL="0" rtl="0" algn="l">
              <a:lnSpc>
                <a:spcPct val="130434"/>
              </a:lnSpc>
              <a:spcBef>
                <a:spcPts val="0"/>
              </a:spcBef>
              <a:spcAft>
                <a:spcPts val="0"/>
              </a:spcAft>
              <a:buClr>
                <a:schemeClr val="dk1"/>
              </a:buClr>
              <a:buSzPts val="1100"/>
              <a:buFont typeface="Arial"/>
              <a:buNone/>
            </a:pPr>
            <a:r>
              <a:rPr lang="en">
                <a:solidFill>
                  <a:srgbClr val="073763"/>
                </a:solidFill>
                <a:highlight>
                  <a:srgbClr val="FFFFFF"/>
                </a:highlight>
                <a:latin typeface="Montserrat"/>
                <a:ea typeface="Montserrat"/>
                <a:cs typeface="Montserrat"/>
                <a:sym typeface="Montserrat"/>
              </a:rPr>
              <a:t>In store type B &amp; D has the highest average sales &amp; customers that is likely hyper Rossmann branches.</a:t>
            </a:r>
            <a:endParaRPr>
              <a:solidFill>
                <a:srgbClr val="073763"/>
              </a:solidFill>
              <a:highlight>
                <a:srgbClr val="FFFFFF"/>
              </a:highlight>
              <a:latin typeface="Montserrat"/>
              <a:ea typeface="Montserrat"/>
              <a:cs typeface="Montserrat"/>
              <a:sym typeface="Montserrat"/>
            </a:endParaRPr>
          </a:p>
          <a:p>
            <a:pPr indent="0" lvl="0" marL="0" rtl="0" algn="l">
              <a:lnSpc>
                <a:spcPct val="130434"/>
              </a:lnSpc>
              <a:spcBef>
                <a:spcPts val="0"/>
              </a:spcBef>
              <a:spcAft>
                <a:spcPts val="0"/>
              </a:spcAft>
              <a:buClr>
                <a:schemeClr val="dk1"/>
              </a:buClr>
              <a:buSzPts val="1100"/>
              <a:buFont typeface="Arial"/>
              <a:buNone/>
            </a:pPr>
            <a:r>
              <a:rPr lang="en">
                <a:solidFill>
                  <a:srgbClr val="073763"/>
                </a:solidFill>
                <a:highlight>
                  <a:schemeClr val="lt1"/>
                </a:highlight>
                <a:latin typeface="Montserrat"/>
                <a:ea typeface="Montserrat"/>
                <a:cs typeface="Montserrat"/>
                <a:sym typeface="Montserrat"/>
              </a:rPr>
              <a:t>Storetype A would be smaller in size but much more present.</a:t>
            </a:r>
            <a:endParaRPr>
              <a:solidFill>
                <a:srgbClr val="073763"/>
              </a:solidFill>
              <a:highlight>
                <a:srgbClr val="FFFFFF"/>
              </a:highlight>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311700" y="225775"/>
            <a:ext cx="8520600" cy="572700"/>
          </a:xfrm>
          <a:prstGeom prst="rect">
            <a:avLst/>
          </a:prstGeom>
        </p:spPr>
        <p:txBody>
          <a:bodyPr anchorCtr="0" anchor="t" bIns="91425" lIns="91425" spcFirstLastPara="1" rIns="91425" wrap="square" tIns="91425">
            <a:noAutofit/>
          </a:bodyPr>
          <a:lstStyle/>
          <a:p>
            <a:pPr indent="0" lvl="0" marL="0" marR="0" rtl="0" algn="l">
              <a:spcBef>
                <a:spcPts val="1100"/>
              </a:spcBef>
              <a:spcAft>
                <a:spcPts val="0"/>
              </a:spcAft>
              <a:buClr>
                <a:schemeClr val="dk1"/>
              </a:buClr>
              <a:buSzPts val="990"/>
              <a:buFont typeface="Arial"/>
              <a:buNone/>
            </a:pPr>
            <a:r>
              <a:rPr b="1" lang="en" sz="1929">
                <a:solidFill>
                  <a:srgbClr val="CC0000"/>
                </a:solidFill>
                <a:latin typeface="Montserrat"/>
                <a:ea typeface="Montserrat"/>
                <a:cs typeface="Montserrat"/>
                <a:sym typeface="Montserrat"/>
              </a:rPr>
              <a:t>Assortment &amp; Assortment Vs average sales and customers</a:t>
            </a:r>
            <a:endParaRPr b="1" sz="1929">
              <a:solidFill>
                <a:srgbClr val="CC0000"/>
              </a:solidFill>
              <a:latin typeface="Montserrat"/>
              <a:ea typeface="Montserrat"/>
              <a:cs typeface="Montserrat"/>
              <a:sym typeface="Montserrat"/>
            </a:endParaRPr>
          </a:p>
          <a:p>
            <a:pPr indent="0" lvl="0" marL="57150" marR="0" rtl="0" algn="l">
              <a:lnSpc>
                <a:spcPct val="115000"/>
              </a:lnSpc>
              <a:spcBef>
                <a:spcPts val="0"/>
              </a:spcBef>
              <a:spcAft>
                <a:spcPts val="0"/>
              </a:spcAft>
              <a:buClr>
                <a:schemeClr val="dk1"/>
              </a:buClr>
              <a:buSzPts val="990"/>
              <a:buFont typeface="Arial"/>
              <a:buNone/>
            </a:pPr>
            <a:r>
              <a:t/>
            </a:r>
            <a:endParaRPr b="1" sz="1710">
              <a:solidFill>
                <a:srgbClr val="FF0000"/>
              </a:solidFill>
              <a:highlight>
                <a:srgbClr val="FFFFFF"/>
              </a:highlight>
              <a:latin typeface="Montserrat"/>
              <a:ea typeface="Montserrat"/>
              <a:cs typeface="Montserrat"/>
              <a:sym typeface="Montserrat"/>
            </a:endParaRPr>
          </a:p>
        </p:txBody>
      </p:sp>
      <p:sp>
        <p:nvSpPr>
          <p:cNvPr id="230" name="Google Shape;230;p42"/>
          <p:cNvSpPr txBox="1"/>
          <p:nvPr/>
        </p:nvSpPr>
        <p:spPr>
          <a:xfrm>
            <a:off x="769025" y="3855125"/>
            <a:ext cx="7630500" cy="895800"/>
          </a:xfrm>
          <a:prstGeom prst="rect">
            <a:avLst/>
          </a:prstGeom>
          <a:noFill/>
          <a:ln>
            <a:noFill/>
          </a:ln>
        </p:spPr>
        <p:txBody>
          <a:bodyPr anchorCtr="0" anchor="t" bIns="91425" lIns="91425" spcFirstLastPara="1" rIns="91425" wrap="square" tIns="91425">
            <a:spAutoFit/>
          </a:bodyPr>
          <a:lstStyle/>
          <a:p>
            <a:pPr indent="0" lvl="0" marL="57150" marR="0" rtl="0" algn="l">
              <a:lnSpc>
                <a:spcPct val="115000"/>
              </a:lnSpc>
              <a:spcBef>
                <a:spcPts val="0"/>
              </a:spcBef>
              <a:spcAft>
                <a:spcPts val="0"/>
              </a:spcAft>
              <a:buClr>
                <a:schemeClr val="dk1"/>
              </a:buClr>
              <a:buSzPts val="1100"/>
              <a:buFont typeface="Arial"/>
              <a:buNone/>
            </a:pPr>
            <a:r>
              <a:rPr lang="en">
                <a:solidFill>
                  <a:srgbClr val="073763"/>
                </a:solidFill>
                <a:latin typeface="Montserrat"/>
                <a:ea typeface="Montserrat"/>
                <a:cs typeface="Montserrat"/>
                <a:sym typeface="Montserrat"/>
              </a:rPr>
              <a:t>Most of the stores have either an assortment type a or c assortment type. Interestingly enough, assortment  type B has maximum sales and customers.</a:t>
            </a:r>
            <a:endParaRPr>
              <a:solidFill>
                <a:srgbClr val="073763"/>
              </a:solidFill>
              <a:latin typeface="Montserrat"/>
              <a:ea typeface="Montserrat"/>
              <a:cs typeface="Montserrat"/>
              <a:sym typeface="Montserrat"/>
            </a:endParaRPr>
          </a:p>
          <a:p>
            <a:pPr indent="0" lvl="0" marL="0" rtl="0" algn="l">
              <a:lnSpc>
                <a:spcPct val="130434"/>
              </a:lnSpc>
              <a:spcBef>
                <a:spcPts val="0"/>
              </a:spcBef>
              <a:spcAft>
                <a:spcPts val="0"/>
              </a:spcAft>
              <a:buClr>
                <a:schemeClr val="dk1"/>
              </a:buClr>
              <a:buSzPts val="1100"/>
              <a:buFont typeface="Arial"/>
              <a:buNone/>
            </a:pPr>
            <a:r>
              <a:t/>
            </a:r>
            <a:endParaRPr b="1">
              <a:solidFill>
                <a:srgbClr val="073763"/>
              </a:solidFill>
              <a:highlight>
                <a:srgbClr val="FFFFFF"/>
              </a:highlight>
              <a:latin typeface="Montserrat"/>
              <a:ea typeface="Montserrat"/>
              <a:cs typeface="Montserrat"/>
              <a:sym typeface="Montserrat"/>
            </a:endParaRPr>
          </a:p>
        </p:txBody>
      </p:sp>
      <p:pic>
        <p:nvPicPr>
          <p:cNvPr id="231" name="Google Shape;231;p42"/>
          <p:cNvPicPr preferRelativeResize="0"/>
          <p:nvPr/>
        </p:nvPicPr>
        <p:blipFill>
          <a:blip r:embed="rId3">
            <a:alphaModFix/>
          </a:blip>
          <a:stretch>
            <a:fillRect/>
          </a:stretch>
        </p:blipFill>
        <p:spPr>
          <a:xfrm>
            <a:off x="828950" y="950875"/>
            <a:ext cx="7440600" cy="2494775"/>
          </a:xfrm>
          <a:prstGeom prst="rect">
            <a:avLst/>
          </a:prstGeom>
          <a:noFill/>
          <a:ln>
            <a:noFill/>
          </a:ln>
          <a:effectLst>
            <a:outerShdw blurRad="57150" rotWithShape="0" algn="bl" dir="5400000" dist="19050">
              <a:srgbClr val="000000">
                <a:alpha val="98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ph type="title"/>
          </p:nvPr>
        </p:nvSpPr>
        <p:spPr>
          <a:xfrm>
            <a:off x="318600" y="10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Competition</a:t>
            </a:r>
            <a:r>
              <a:rPr b="1" lang="en">
                <a:solidFill>
                  <a:srgbClr val="CC0000"/>
                </a:solidFill>
                <a:latin typeface="Montserrat"/>
                <a:ea typeface="Montserrat"/>
                <a:cs typeface="Montserrat"/>
                <a:sym typeface="Montserrat"/>
              </a:rPr>
              <a:t> Distance</a:t>
            </a:r>
            <a:endParaRPr b="1">
              <a:solidFill>
                <a:srgbClr val="CC0000"/>
              </a:solidFill>
              <a:latin typeface="Montserrat"/>
              <a:ea typeface="Montserrat"/>
              <a:cs typeface="Montserrat"/>
              <a:sym typeface="Montserrat"/>
            </a:endParaRPr>
          </a:p>
        </p:txBody>
      </p:sp>
      <p:pic>
        <p:nvPicPr>
          <p:cNvPr id="237" name="Google Shape;237;p43"/>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38" name="Google Shape;238;p43"/>
          <p:cNvPicPr preferRelativeResize="0"/>
          <p:nvPr/>
        </p:nvPicPr>
        <p:blipFill>
          <a:blip r:embed="rId4">
            <a:alphaModFix/>
          </a:blip>
          <a:stretch>
            <a:fillRect/>
          </a:stretch>
        </p:blipFill>
        <p:spPr>
          <a:xfrm>
            <a:off x="228600" y="2365100"/>
            <a:ext cx="8610600" cy="1829600"/>
          </a:xfrm>
          <a:prstGeom prst="rect">
            <a:avLst/>
          </a:prstGeom>
          <a:noFill/>
          <a:ln>
            <a:noFill/>
          </a:ln>
          <a:effectLst>
            <a:outerShdw blurRad="57150" rotWithShape="0" algn="bl" dir="5400000" dist="19050">
              <a:srgbClr val="000000"/>
            </a:outerShdw>
          </a:effectLst>
        </p:spPr>
      </p:pic>
      <p:pic>
        <p:nvPicPr>
          <p:cNvPr id="239" name="Google Shape;239;p43"/>
          <p:cNvPicPr preferRelativeResize="0"/>
          <p:nvPr/>
        </p:nvPicPr>
        <p:blipFill>
          <a:blip r:embed="rId5">
            <a:alphaModFix/>
          </a:blip>
          <a:stretch>
            <a:fillRect/>
          </a:stretch>
        </p:blipFill>
        <p:spPr>
          <a:xfrm>
            <a:off x="228600" y="468175"/>
            <a:ext cx="8686800" cy="2103575"/>
          </a:xfrm>
          <a:prstGeom prst="rect">
            <a:avLst/>
          </a:prstGeom>
          <a:noFill/>
          <a:ln>
            <a:noFill/>
          </a:ln>
          <a:effectLst>
            <a:outerShdw blurRad="57150" rotWithShape="0" algn="bl" dir="5400000" dist="19050">
              <a:srgbClr val="000000"/>
            </a:outerShdw>
          </a:effectLst>
        </p:spPr>
      </p:pic>
      <p:sp>
        <p:nvSpPr>
          <p:cNvPr id="240" name="Google Shape;240;p43"/>
          <p:cNvSpPr txBox="1"/>
          <p:nvPr/>
        </p:nvSpPr>
        <p:spPr>
          <a:xfrm>
            <a:off x="398400" y="4262425"/>
            <a:ext cx="844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latin typeface="Montserrat"/>
                <a:ea typeface="Montserrat"/>
                <a:cs typeface="Montserrat"/>
                <a:sym typeface="Montserrat"/>
              </a:rPr>
              <a:t>The stores that are the furthest have the highest average sales and number of customers. Drop in </a:t>
            </a:r>
            <a:r>
              <a:rPr lang="en">
                <a:solidFill>
                  <a:srgbClr val="073763"/>
                </a:solidFill>
                <a:latin typeface="Montserrat"/>
                <a:ea typeface="Montserrat"/>
                <a:cs typeface="Montserrat"/>
                <a:sym typeface="Montserrat"/>
              </a:rPr>
              <a:t>S</a:t>
            </a:r>
            <a:r>
              <a:rPr lang="en">
                <a:solidFill>
                  <a:srgbClr val="073763"/>
                </a:solidFill>
                <a:latin typeface="Montserrat"/>
                <a:ea typeface="Montserrat"/>
                <a:cs typeface="Montserrat"/>
                <a:sym typeface="Montserrat"/>
              </a:rPr>
              <a:t>ales observed as the competition opens. </a:t>
            </a:r>
            <a:r>
              <a:rPr lang="en">
                <a:solidFill>
                  <a:srgbClr val="073763"/>
                </a:solidFill>
                <a:highlight>
                  <a:srgbClr val="FFFFFF"/>
                </a:highlight>
                <a:latin typeface="Montserrat"/>
                <a:ea typeface="Montserrat"/>
                <a:cs typeface="Montserrat"/>
                <a:sym typeface="Montserrat"/>
              </a:rPr>
              <a:t>We can clearly observe that most of the stores have their competition within 5km range.</a:t>
            </a:r>
            <a:endParaRPr>
              <a:solidFill>
                <a:srgbClr val="073763"/>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261775" y="5527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AGENDA</a:t>
            </a:r>
            <a:endParaRPr b="1">
              <a:latin typeface="Montserrat"/>
              <a:ea typeface="Montserrat"/>
              <a:cs typeface="Montserrat"/>
              <a:sym typeface="Montserrat"/>
            </a:endParaRPr>
          </a:p>
        </p:txBody>
      </p:sp>
      <p:sp>
        <p:nvSpPr>
          <p:cNvPr id="108" name="Google Shape;108;p26"/>
          <p:cNvSpPr txBox="1"/>
          <p:nvPr>
            <p:ph idx="1" type="body"/>
          </p:nvPr>
        </p:nvSpPr>
        <p:spPr>
          <a:xfrm>
            <a:off x="159700" y="927600"/>
            <a:ext cx="5696400" cy="3546300"/>
          </a:xfrm>
          <a:prstGeom prst="rect">
            <a:avLst/>
          </a:prstGeom>
        </p:spPr>
        <p:txBody>
          <a:bodyPr anchorCtr="0" anchor="t" bIns="91425" lIns="91425" spcFirstLastPara="1" rIns="91425" wrap="square" tIns="91425">
            <a:spAutoFit/>
          </a:bodyPr>
          <a:lstStyle/>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Rossmann Overview</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Problem Formulation &amp; Business Objective</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Data Overview - variable description</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Data Wrangling</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Exploratory Data Analysis</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Machine Learning Data Modeling</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Experiments &amp; Results</a:t>
            </a:r>
            <a:endParaRPr b="1" sz="1600">
              <a:solidFill>
                <a:srgbClr val="073763"/>
              </a:solidFill>
              <a:latin typeface="Montserrat"/>
              <a:ea typeface="Montserrat"/>
              <a:cs typeface="Montserrat"/>
              <a:sym typeface="Montserrat"/>
            </a:endParaRPr>
          </a:p>
          <a:p>
            <a:pPr indent="-330200" lvl="0" marL="914400" marR="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Model Selection Conclusions</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Feature Importance</a:t>
            </a:r>
            <a:endParaRPr b="1" sz="1600">
              <a:solidFill>
                <a:srgbClr val="073763"/>
              </a:solidFill>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latin typeface="Montserrat"/>
                <a:ea typeface="Montserrat"/>
                <a:cs typeface="Montserrat"/>
                <a:sym typeface="Montserrat"/>
              </a:rPr>
              <a:t>Business Insights &amp; Recommendations</a:t>
            </a:r>
            <a:endParaRPr b="1" sz="1600">
              <a:solidFill>
                <a:srgbClr val="073763"/>
              </a:solidFill>
              <a:highlight>
                <a:srgbClr val="FFFFFF"/>
              </a:highlight>
              <a:latin typeface="Montserrat"/>
              <a:ea typeface="Montserrat"/>
              <a:cs typeface="Montserrat"/>
              <a:sym typeface="Montserrat"/>
            </a:endParaRPr>
          </a:p>
          <a:p>
            <a:pPr indent="-330200" lvl="0" marL="914400" rtl="0" algn="l">
              <a:spcBef>
                <a:spcPts val="0"/>
              </a:spcBef>
              <a:spcAft>
                <a:spcPts val="0"/>
              </a:spcAft>
              <a:buClr>
                <a:srgbClr val="073763"/>
              </a:buClr>
              <a:buSzPts val="1600"/>
              <a:buFont typeface="Montserrat"/>
              <a:buAutoNum type="arabicPeriod"/>
            </a:pPr>
            <a:r>
              <a:rPr b="1" lang="en" sz="1600">
                <a:solidFill>
                  <a:srgbClr val="073763"/>
                </a:solidFill>
                <a:highlight>
                  <a:srgbClr val="FFFFFF"/>
                </a:highlight>
                <a:latin typeface="Montserrat"/>
                <a:ea typeface="Montserrat"/>
                <a:cs typeface="Montserrat"/>
                <a:sym typeface="Montserrat"/>
              </a:rPr>
              <a:t>Challenges &amp; Conclusion</a:t>
            </a:r>
            <a:endParaRPr b="1" sz="1600">
              <a:solidFill>
                <a:srgbClr val="07376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b="1" sz="1600">
              <a:solidFill>
                <a:schemeClr val="lt1"/>
              </a:solidFill>
              <a:latin typeface="Montserrat"/>
              <a:ea typeface="Montserrat"/>
              <a:cs typeface="Montserrat"/>
              <a:sym typeface="Montserrat"/>
            </a:endParaRPr>
          </a:p>
        </p:txBody>
      </p:sp>
      <p:pic>
        <p:nvPicPr>
          <p:cNvPr id="109" name="Google Shape;109;p26"/>
          <p:cNvPicPr preferRelativeResize="0"/>
          <p:nvPr/>
        </p:nvPicPr>
        <p:blipFill>
          <a:blip r:embed="rId3">
            <a:alphaModFix/>
          </a:blip>
          <a:stretch>
            <a:fillRect/>
          </a:stretch>
        </p:blipFill>
        <p:spPr>
          <a:xfrm>
            <a:off x="6129700" y="1622725"/>
            <a:ext cx="2702599" cy="2630400"/>
          </a:xfrm>
          <a:prstGeom prst="rect">
            <a:avLst/>
          </a:prstGeom>
          <a:noFill/>
          <a:ln>
            <a:noFill/>
          </a:ln>
          <a:effectLst>
            <a:outerShdw blurRad="57150" rotWithShape="0" algn="bl" dir="5400000" dist="11430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253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Year, Month and Season wise Sales</a:t>
            </a:r>
            <a:endParaRPr b="1">
              <a:solidFill>
                <a:srgbClr val="CC0000"/>
              </a:solidFill>
              <a:latin typeface="Montserrat"/>
              <a:ea typeface="Montserrat"/>
              <a:cs typeface="Montserrat"/>
              <a:sym typeface="Montserrat"/>
            </a:endParaRPr>
          </a:p>
        </p:txBody>
      </p:sp>
      <p:sp>
        <p:nvSpPr>
          <p:cNvPr id="246" name="Google Shape;246;p44"/>
          <p:cNvSpPr txBox="1"/>
          <p:nvPr>
            <p:ph idx="1" type="body"/>
          </p:nvPr>
        </p:nvSpPr>
        <p:spPr>
          <a:xfrm>
            <a:off x="311700" y="1152475"/>
            <a:ext cx="8520600" cy="316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44"/>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48" name="Google Shape;248;p44"/>
          <p:cNvPicPr preferRelativeResize="0"/>
          <p:nvPr/>
        </p:nvPicPr>
        <p:blipFill>
          <a:blip r:embed="rId4">
            <a:alphaModFix/>
          </a:blip>
          <a:stretch>
            <a:fillRect/>
          </a:stretch>
        </p:blipFill>
        <p:spPr>
          <a:xfrm>
            <a:off x="311700" y="825875"/>
            <a:ext cx="8574774" cy="3491750"/>
          </a:xfrm>
          <a:prstGeom prst="rect">
            <a:avLst/>
          </a:prstGeom>
          <a:noFill/>
          <a:ln>
            <a:noFill/>
          </a:ln>
          <a:effectLst>
            <a:outerShdw blurRad="57150" rotWithShape="0" algn="bl" dir="5400000" dist="19050">
              <a:srgbClr val="000000"/>
            </a:outerShdw>
          </a:effectLst>
        </p:spPr>
      </p:pic>
      <p:sp>
        <p:nvSpPr>
          <p:cNvPr id="249" name="Google Shape;249;p44"/>
          <p:cNvSpPr txBox="1"/>
          <p:nvPr/>
        </p:nvSpPr>
        <p:spPr>
          <a:xfrm>
            <a:off x="311800" y="4485450"/>
            <a:ext cx="852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73763"/>
                </a:solidFill>
                <a:highlight>
                  <a:srgbClr val="FFFFFF"/>
                </a:highlight>
                <a:latin typeface="Montserrat"/>
                <a:ea typeface="Montserrat"/>
                <a:cs typeface="Montserrat"/>
                <a:sym typeface="Montserrat"/>
              </a:rPr>
              <a:t> </a:t>
            </a:r>
            <a:r>
              <a:rPr lang="en">
                <a:solidFill>
                  <a:srgbClr val="073763"/>
                </a:solidFill>
                <a:highlight>
                  <a:srgbClr val="FFFFFF"/>
                </a:highlight>
                <a:latin typeface="Montserrat"/>
                <a:ea typeface="Montserrat"/>
                <a:cs typeface="Montserrat"/>
                <a:sym typeface="Montserrat"/>
              </a:rPr>
              <a:t>We observe that Santa Claus has a special blessing on Rossmann Stores' which means in the month of December sales increases.</a:t>
            </a:r>
            <a:endParaRPr>
              <a:solidFill>
                <a:srgbClr val="073763"/>
              </a:solidFill>
              <a:highlight>
                <a:srgbClr val="F7F7F7"/>
              </a:highlight>
              <a:latin typeface="Montserrat"/>
              <a:ea typeface="Montserrat"/>
              <a:cs typeface="Montserrat"/>
              <a:sym typeface="Montserrat"/>
            </a:endParaRPr>
          </a:p>
          <a:p>
            <a:pPr indent="0" lvl="0" marL="0" rtl="0" algn="l">
              <a:spcBef>
                <a:spcPts val="0"/>
              </a:spcBef>
              <a:spcAft>
                <a:spcPts val="0"/>
              </a:spcAft>
              <a:buNone/>
            </a:pPr>
            <a:r>
              <a:t/>
            </a:r>
            <a:endParaRPr b="1">
              <a:solidFill>
                <a:srgbClr val="073763"/>
              </a:solidFill>
              <a:highlight>
                <a:srgbClr val="FFFFFF"/>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Promo, Promo 2 effect, Average sales &amp; Customers</a:t>
            </a:r>
            <a:endParaRPr b="1">
              <a:solidFill>
                <a:srgbClr val="CC0000"/>
              </a:solidFill>
            </a:endParaRPr>
          </a:p>
        </p:txBody>
      </p:sp>
      <p:pic>
        <p:nvPicPr>
          <p:cNvPr id="255" name="Google Shape;255;p45"/>
          <p:cNvPicPr preferRelativeResize="0"/>
          <p:nvPr/>
        </p:nvPicPr>
        <p:blipFill>
          <a:blip r:embed="rId3">
            <a:alphaModFix/>
          </a:blip>
          <a:stretch>
            <a:fillRect/>
          </a:stretch>
        </p:blipFill>
        <p:spPr>
          <a:xfrm>
            <a:off x="4995775" y="1101225"/>
            <a:ext cx="3971850" cy="1917350"/>
          </a:xfrm>
          <a:prstGeom prst="rect">
            <a:avLst/>
          </a:prstGeom>
          <a:noFill/>
          <a:ln>
            <a:noFill/>
          </a:ln>
          <a:effectLst>
            <a:outerShdw blurRad="57150" rotWithShape="0" algn="bl" dir="5400000" dist="19050">
              <a:srgbClr val="000000"/>
            </a:outerShdw>
          </a:effectLst>
        </p:spPr>
      </p:pic>
      <p:pic>
        <p:nvPicPr>
          <p:cNvPr id="256" name="Google Shape;256;p45"/>
          <p:cNvPicPr preferRelativeResize="0"/>
          <p:nvPr/>
        </p:nvPicPr>
        <p:blipFill>
          <a:blip r:embed="rId4">
            <a:alphaModFix/>
          </a:blip>
          <a:stretch>
            <a:fillRect/>
          </a:stretch>
        </p:blipFill>
        <p:spPr>
          <a:xfrm>
            <a:off x="5059350" y="3250250"/>
            <a:ext cx="3869775" cy="1826100"/>
          </a:xfrm>
          <a:prstGeom prst="rect">
            <a:avLst/>
          </a:prstGeom>
          <a:noFill/>
          <a:ln>
            <a:noFill/>
          </a:ln>
          <a:effectLst>
            <a:outerShdw blurRad="57150" rotWithShape="0" algn="bl" dir="5400000" dist="19050">
              <a:srgbClr val="000000"/>
            </a:outerShdw>
          </a:effectLst>
        </p:spPr>
      </p:pic>
      <p:sp>
        <p:nvSpPr>
          <p:cNvPr id="257" name="Google Shape;257;p45"/>
          <p:cNvSpPr txBox="1"/>
          <p:nvPr/>
        </p:nvSpPr>
        <p:spPr>
          <a:xfrm>
            <a:off x="389450" y="1222075"/>
            <a:ext cx="44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8" name="Google Shape;258;p45"/>
          <p:cNvSpPr txBox="1"/>
          <p:nvPr/>
        </p:nvSpPr>
        <p:spPr>
          <a:xfrm>
            <a:off x="362600" y="1674450"/>
            <a:ext cx="4458600" cy="1365300"/>
          </a:xfrm>
          <a:prstGeom prst="rect">
            <a:avLst/>
          </a:prstGeom>
          <a:noFill/>
          <a:ln>
            <a:noFill/>
          </a:ln>
        </p:spPr>
        <p:txBody>
          <a:bodyPr anchorCtr="0" anchor="t" bIns="91425" lIns="91425" spcFirstLastPara="1" rIns="91425" wrap="square" tIns="91425">
            <a:spAutoFit/>
          </a:bodyPr>
          <a:lstStyle/>
          <a:p>
            <a:pPr indent="0" lvl="0" marL="57150" marR="0" rtl="0" algn="l">
              <a:lnSpc>
                <a:spcPct val="115000"/>
              </a:lnSpc>
              <a:spcBef>
                <a:spcPts val="0"/>
              </a:spcBef>
              <a:spcAft>
                <a:spcPts val="0"/>
              </a:spcAft>
              <a:buClr>
                <a:schemeClr val="dk1"/>
              </a:buClr>
              <a:buSzPts val="1100"/>
              <a:buFont typeface="Arial"/>
              <a:buNone/>
            </a:pPr>
            <a:r>
              <a:t/>
            </a:r>
            <a:endParaRPr sz="18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073763"/>
                </a:solidFill>
                <a:highlight>
                  <a:srgbClr val="FFFFFF"/>
                </a:highlight>
                <a:latin typeface="Montserrat"/>
                <a:ea typeface="Montserrat"/>
                <a:cs typeface="Montserrat"/>
                <a:sym typeface="Montserrat"/>
              </a:rPr>
              <a:t>We can see that both Sales and Customers increase by a significant amount during Promotions. This shows that Promotion has a positive effect for a store.</a:t>
            </a:r>
            <a:endParaRPr>
              <a:solidFill>
                <a:srgbClr val="073763"/>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Effect on sales after first and second promotion</a:t>
            </a:r>
            <a:endParaRPr b="1">
              <a:solidFill>
                <a:srgbClr val="CC0000"/>
              </a:solidFill>
              <a:latin typeface="Montserrat"/>
              <a:ea typeface="Montserrat"/>
              <a:cs typeface="Montserrat"/>
              <a:sym typeface="Montserrat"/>
            </a:endParaRPr>
          </a:p>
        </p:txBody>
      </p:sp>
      <p:pic>
        <p:nvPicPr>
          <p:cNvPr id="264" name="Google Shape;264;p46"/>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65" name="Google Shape;265;p46"/>
          <p:cNvPicPr preferRelativeResize="0"/>
          <p:nvPr/>
        </p:nvPicPr>
        <p:blipFill>
          <a:blip r:embed="rId4">
            <a:alphaModFix/>
          </a:blip>
          <a:stretch>
            <a:fillRect/>
          </a:stretch>
        </p:blipFill>
        <p:spPr>
          <a:xfrm>
            <a:off x="3791975" y="1098550"/>
            <a:ext cx="5040326" cy="4002000"/>
          </a:xfrm>
          <a:prstGeom prst="rect">
            <a:avLst/>
          </a:prstGeom>
          <a:noFill/>
          <a:ln>
            <a:noFill/>
          </a:ln>
          <a:effectLst>
            <a:outerShdw blurRad="57150" rotWithShape="0" algn="bl" dir="5400000" dist="19050">
              <a:srgbClr val="000000">
                <a:alpha val="97000"/>
              </a:srgbClr>
            </a:outerShdw>
          </a:effectLst>
        </p:spPr>
      </p:pic>
      <p:sp>
        <p:nvSpPr>
          <p:cNvPr id="266" name="Google Shape;266;p46"/>
          <p:cNvSpPr txBox="1"/>
          <p:nvPr/>
        </p:nvSpPr>
        <p:spPr>
          <a:xfrm>
            <a:off x="483450" y="1248950"/>
            <a:ext cx="3308400" cy="308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highlight>
                  <a:srgbClr val="FFFFFF"/>
                </a:highlight>
                <a:latin typeface="Montserrat"/>
                <a:ea typeface="Montserrat"/>
                <a:cs typeface="Montserrat"/>
                <a:sym typeface="Montserrat"/>
              </a:rPr>
              <a:t>The graph follow the sales trend where sales dropped midyear and increase at the end of the year.</a:t>
            </a:r>
            <a:endParaRPr>
              <a:solidFill>
                <a:srgbClr val="07376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a:solidFill>
                  <a:srgbClr val="073763"/>
                </a:solidFill>
                <a:highlight>
                  <a:srgbClr val="FFFFFF"/>
                </a:highlight>
                <a:latin typeface="Montserrat"/>
                <a:ea typeface="Montserrat"/>
                <a:cs typeface="Montserrat"/>
                <a:sym typeface="Montserrat"/>
              </a:rPr>
              <a:t>Sales nearly doubled when there was a promo on that day. This is another trend that </a:t>
            </a:r>
            <a:r>
              <a:rPr lang="en">
                <a:solidFill>
                  <a:srgbClr val="073763"/>
                </a:solidFill>
                <a:highlight>
                  <a:srgbClr val="FFFFFF"/>
                </a:highlight>
                <a:latin typeface="Montserrat"/>
                <a:ea typeface="Montserrat"/>
                <a:cs typeface="Montserrat"/>
                <a:sym typeface="Montserrat"/>
              </a:rPr>
              <a:t>should</a:t>
            </a:r>
            <a:r>
              <a:rPr lang="en">
                <a:solidFill>
                  <a:srgbClr val="073763"/>
                </a:solidFill>
                <a:highlight>
                  <a:srgbClr val="FFFFFF"/>
                </a:highlight>
                <a:latin typeface="Montserrat"/>
                <a:ea typeface="Montserrat"/>
                <a:cs typeface="Montserrat"/>
                <a:sym typeface="Montserrat"/>
              </a:rPr>
              <a:t> be taken into consideration.</a:t>
            </a:r>
            <a:endParaRPr>
              <a:solidFill>
                <a:srgbClr val="07376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073763"/>
                </a:solidFill>
                <a:highlight>
                  <a:srgbClr val="FFFFFF"/>
                </a:highlight>
                <a:latin typeface="Montserrat"/>
                <a:ea typeface="Montserrat"/>
                <a:cs typeface="Montserrat"/>
                <a:sym typeface="Montserrat"/>
              </a:rPr>
              <a:t>First promotion has a positive effect on sales, but the second promotion has a negative impact on sales.</a:t>
            </a:r>
            <a:endParaRPr>
              <a:solidFill>
                <a:srgbClr val="07376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Sales &amp; Customers Distribution</a:t>
            </a:r>
            <a:endParaRPr b="1">
              <a:solidFill>
                <a:srgbClr val="CC0000"/>
              </a:solidFill>
              <a:latin typeface="Montserrat"/>
              <a:ea typeface="Montserrat"/>
              <a:cs typeface="Montserrat"/>
              <a:sym typeface="Montserrat"/>
            </a:endParaRPr>
          </a:p>
        </p:txBody>
      </p:sp>
      <p:pic>
        <p:nvPicPr>
          <p:cNvPr id="272" name="Google Shape;272;p47"/>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73" name="Google Shape;273;p47"/>
          <p:cNvPicPr preferRelativeResize="0"/>
          <p:nvPr/>
        </p:nvPicPr>
        <p:blipFill>
          <a:blip r:embed="rId4">
            <a:alphaModFix/>
          </a:blip>
          <a:stretch>
            <a:fillRect/>
          </a:stretch>
        </p:blipFill>
        <p:spPr>
          <a:xfrm>
            <a:off x="195250" y="663525"/>
            <a:ext cx="8753475" cy="3816450"/>
          </a:xfrm>
          <a:prstGeom prst="rect">
            <a:avLst/>
          </a:prstGeom>
          <a:noFill/>
          <a:ln>
            <a:noFill/>
          </a:ln>
          <a:effectLst>
            <a:outerShdw blurRad="57150" rotWithShape="0" algn="bl" dir="5400000" dist="19050">
              <a:srgbClr val="000000">
                <a:alpha val="97000"/>
              </a:srgbClr>
            </a:outerShdw>
          </a:effectLst>
        </p:spPr>
      </p:pic>
      <p:sp>
        <p:nvSpPr>
          <p:cNvPr id="274" name="Google Shape;274;p47"/>
          <p:cNvSpPr txBox="1"/>
          <p:nvPr/>
        </p:nvSpPr>
        <p:spPr>
          <a:xfrm>
            <a:off x="702000" y="4479975"/>
            <a:ext cx="774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latin typeface="Montserrat"/>
                <a:ea typeface="Montserrat"/>
                <a:cs typeface="Montserrat"/>
                <a:sym typeface="Montserrat"/>
              </a:rPr>
              <a:t>Sales that values with 0 is mostly because the store was closed. </a:t>
            </a:r>
            <a:r>
              <a:rPr lang="en">
                <a:solidFill>
                  <a:srgbClr val="073763"/>
                </a:solidFill>
                <a:highlight>
                  <a:srgbClr val="FFFFFF"/>
                </a:highlight>
                <a:latin typeface="Montserrat"/>
                <a:ea typeface="Montserrat"/>
                <a:cs typeface="Montserrat"/>
                <a:sym typeface="Montserrat"/>
              </a:rPr>
              <a:t>Sales is highly correlated to the number of Customers.</a:t>
            </a:r>
            <a:endParaRPr>
              <a:solidFill>
                <a:srgbClr val="07376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73763"/>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Risk Analysis</a:t>
            </a:r>
            <a:endParaRPr b="1">
              <a:solidFill>
                <a:srgbClr val="CC0000"/>
              </a:solidFill>
              <a:latin typeface="Montserrat"/>
              <a:ea typeface="Montserrat"/>
              <a:cs typeface="Montserrat"/>
              <a:sym typeface="Montserrat"/>
            </a:endParaRPr>
          </a:p>
        </p:txBody>
      </p:sp>
      <p:pic>
        <p:nvPicPr>
          <p:cNvPr id="280" name="Google Shape;280;p48"/>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281" name="Google Shape;281;p48"/>
          <p:cNvPicPr preferRelativeResize="0"/>
          <p:nvPr/>
        </p:nvPicPr>
        <p:blipFill>
          <a:blip r:embed="rId4">
            <a:alphaModFix/>
          </a:blip>
          <a:stretch>
            <a:fillRect/>
          </a:stretch>
        </p:blipFill>
        <p:spPr>
          <a:xfrm>
            <a:off x="2169850" y="712925"/>
            <a:ext cx="4275025" cy="3077550"/>
          </a:xfrm>
          <a:prstGeom prst="rect">
            <a:avLst/>
          </a:prstGeom>
          <a:noFill/>
          <a:ln>
            <a:noFill/>
          </a:ln>
          <a:effectLst>
            <a:outerShdw blurRad="57150" rotWithShape="0" algn="bl" dir="5400000" dist="19050">
              <a:srgbClr val="000000"/>
            </a:outerShdw>
          </a:effectLst>
        </p:spPr>
      </p:pic>
      <p:sp>
        <p:nvSpPr>
          <p:cNvPr id="282" name="Google Shape;282;p48"/>
          <p:cNvSpPr txBox="1"/>
          <p:nvPr/>
        </p:nvSpPr>
        <p:spPr>
          <a:xfrm>
            <a:off x="696400" y="3790475"/>
            <a:ext cx="775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highlight>
                  <a:srgbClr val="FFFFFF"/>
                </a:highlight>
                <a:latin typeface="Montserrat"/>
                <a:ea typeface="Montserrat"/>
                <a:cs typeface="Montserrat"/>
                <a:sym typeface="Montserrat"/>
              </a:rPr>
              <a:t>Forecast not only more probable values of sales but also their distribution. Especially we need it in the risk analysis for assessing different risks related to sales dynamics. </a:t>
            </a:r>
            <a:endParaRPr>
              <a:solidFill>
                <a:srgbClr val="07376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500">
                <a:solidFill>
                  <a:srgbClr val="CC0000"/>
                </a:solidFill>
                <a:highlight>
                  <a:srgbClr val="FFFFFF"/>
                </a:highlight>
                <a:latin typeface="Montserrat"/>
                <a:ea typeface="Montserrat"/>
                <a:cs typeface="Montserrat"/>
                <a:sym typeface="Montserrat"/>
              </a:rPr>
              <a:t>Correlation Heatmap</a:t>
            </a:r>
            <a:endParaRPr b="1" sz="2500">
              <a:solidFill>
                <a:srgbClr val="CC000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CC0000"/>
              </a:solidFill>
            </a:endParaRPr>
          </a:p>
        </p:txBody>
      </p:sp>
      <p:pic>
        <p:nvPicPr>
          <p:cNvPr id="288" name="Google Shape;288;p49"/>
          <p:cNvPicPr preferRelativeResize="0"/>
          <p:nvPr/>
        </p:nvPicPr>
        <p:blipFill>
          <a:blip r:embed="rId3">
            <a:alphaModFix/>
          </a:blip>
          <a:stretch>
            <a:fillRect/>
          </a:stretch>
        </p:blipFill>
        <p:spPr>
          <a:xfrm>
            <a:off x="8732375" y="94375"/>
            <a:ext cx="262724" cy="269825"/>
          </a:xfrm>
          <a:prstGeom prst="rect">
            <a:avLst/>
          </a:prstGeom>
          <a:noFill/>
          <a:ln>
            <a:noFill/>
          </a:ln>
        </p:spPr>
      </p:pic>
      <p:sp>
        <p:nvSpPr>
          <p:cNvPr id="289" name="Google Shape;289;p49"/>
          <p:cNvSpPr txBox="1"/>
          <p:nvPr/>
        </p:nvSpPr>
        <p:spPr>
          <a:xfrm>
            <a:off x="362600" y="1195225"/>
            <a:ext cx="40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0" name="Google Shape;290;p49"/>
          <p:cNvSpPr txBox="1"/>
          <p:nvPr/>
        </p:nvSpPr>
        <p:spPr>
          <a:xfrm>
            <a:off x="335750" y="1087800"/>
            <a:ext cx="34395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73763"/>
              </a:buClr>
              <a:buSzPts val="1400"/>
              <a:buFont typeface="Montserrat"/>
              <a:buChar char="●"/>
            </a:pPr>
            <a:r>
              <a:rPr lang="en">
                <a:solidFill>
                  <a:srgbClr val="073763"/>
                </a:solidFill>
                <a:highlight>
                  <a:srgbClr val="FFFFFF"/>
                </a:highlight>
                <a:latin typeface="Montserrat"/>
                <a:ea typeface="Montserrat"/>
                <a:cs typeface="Montserrat"/>
                <a:sym typeface="Montserrat"/>
              </a:rPr>
              <a:t>Average Customers and Average sales are positively correlated </a:t>
            </a:r>
            <a:r>
              <a:rPr lang="en">
                <a:solidFill>
                  <a:srgbClr val="073763"/>
                </a:solidFill>
                <a:highlight>
                  <a:srgbClr val="FFFFFF"/>
                </a:highlight>
                <a:latin typeface="Montserrat"/>
                <a:ea typeface="Montserrat"/>
                <a:cs typeface="Montserrat"/>
                <a:sym typeface="Montserrat"/>
              </a:rPr>
              <a:t>between </a:t>
            </a:r>
            <a:r>
              <a:rPr lang="en">
                <a:solidFill>
                  <a:srgbClr val="073763"/>
                </a:solidFill>
                <a:highlight>
                  <a:srgbClr val="FFFFFF"/>
                </a:highlight>
                <a:latin typeface="Montserrat"/>
                <a:ea typeface="Montserrat"/>
                <a:cs typeface="Montserrat"/>
                <a:sym typeface="Montserrat"/>
              </a:rPr>
              <a:t> </a:t>
            </a:r>
            <a:r>
              <a:rPr lang="en">
                <a:solidFill>
                  <a:srgbClr val="073763"/>
                </a:solidFill>
                <a:highlight>
                  <a:srgbClr val="FFFFFF"/>
                </a:highlight>
                <a:latin typeface="Montserrat"/>
                <a:ea typeface="Montserrat"/>
                <a:cs typeface="Montserrat"/>
                <a:sym typeface="Montserrat"/>
              </a:rPr>
              <a:t>0.8</a:t>
            </a:r>
            <a:endParaRPr>
              <a:solidFill>
                <a:srgbClr val="07376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a:p>
            <a:pPr indent="-317500" lvl="0" marL="457200" rtl="0" algn="l">
              <a:spcBef>
                <a:spcPts val="0"/>
              </a:spcBef>
              <a:spcAft>
                <a:spcPts val="0"/>
              </a:spcAft>
              <a:buClr>
                <a:srgbClr val="073763"/>
              </a:buClr>
              <a:buSzPts val="1400"/>
              <a:buFont typeface="Montserrat"/>
              <a:buChar char="●"/>
            </a:pPr>
            <a:r>
              <a:rPr lang="en">
                <a:solidFill>
                  <a:srgbClr val="073763"/>
                </a:solidFill>
                <a:highlight>
                  <a:srgbClr val="FFFFFF"/>
                </a:highlight>
                <a:latin typeface="Montserrat"/>
                <a:ea typeface="Montserrat"/>
                <a:cs typeface="Montserrat"/>
                <a:sym typeface="Montserrat"/>
              </a:rPr>
              <a:t>Sales and Promo ( more than 0.2) actually correlate positively</a:t>
            </a:r>
            <a:endParaRPr>
              <a:solidFill>
                <a:srgbClr val="07376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a:p>
            <a:pPr indent="-317500" lvl="0" marL="457200" rtl="0" algn="l">
              <a:spcBef>
                <a:spcPts val="0"/>
              </a:spcBef>
              <a:spcAft>
                <a:spcPts val="0"/>
              </a:spcAft>
              <a:buClr>
                <a:srgbClr val="073763"/>
              </a:buClr>
              <a:buSzPts val="1400"/>
              <a:buFont typeface="Montserrat"/>
              <a:buChar char="●"/>
            </a:pPr>
            <a:r>
              <a:rPr lang="en">
                <a:solidFill>
                  <a:srgbClr val="073763"/>
                </a:solidFill>
                <a:highlight>
                  <a:srgbClr val="FFFFFF"/>
                </a:highlight>
                <a:latin typeface="Montserrat"/>
                <a:ea typeface="Montserrat"/>
                <a:cs typeface="Montserrat"/>
                <a:sym typeface="Montserrat"/>
              </a:rPr>
              <a:t>Sales correlates with Competition Distance(more than 0.1), in a positive manner</a:t>
            </a:r>
            <a:endParaRPr>
              <a:solidFill>
                <a:srgbClr val="07376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a:p>
            <a:pPr indent="-317500" lvl="0" marL="457200" rtl="0" algn="l">
              <a:spcBef>
                <a:spcPts val="0"/>
              </a:spcBef>
              <a:spcAft>
                <a:spcPts val="0"/>
              </a:spcAft>
              <a:buClr>
                <a:srgbClr val="073763"/>
              </a:buClr>
              <a:buSzPts val="1400"/>
              <a:buFont typeface="Montserrat"/>
              <a:buChar char="●"/>
            </a:pPr>
            <a:r>
              <a:rPr lang="en">
                <a:solidFill>
                  <a:srgbClr val="073763"/>
                </a:solidFill>
                <a:highlight>
                  <a:srgbClr val="FFFFFF"/>
                </a:highlight>
                <a:latin typeface="Montserrat"/>
                <a:ea typeface="Montserrat"/>
                <a:cs typeface="Montserrat"/>
                <a:sym typeface="Montserrat"/>
              </a:rPr>
              <a:t>Promo also effects sales positively</a:t>
            </a:r>
            <a:endParaRPr>
              <a:solidFill>
                <a:srgbClr val="07376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73763"/>
              </a:solidFill>
              <a:highlight>
                <a:srgbClr val="FFFFFF"/>
              </a:highlight>
              <a:latin typeface="Montserrat"/>
              <a:ea typeface="Montserrat"/>
              <a:cs typeface="Montserrat"/>
              <a:sym typeface="Montserrat"/>
            </a:endParaRPr>
          </a:p>
        </p:txBody>
      </p:sp>
      <p:pic>
        <p:nvPicPr>
          <p:cNvPr id="291" name="Google Shape;291;p49"/>
          <p:cNvPicPr preferRelativeResize="0"/>
          <p:nvPr/>
        </p:nvPicPr>
        <p:blipFill>
          <a:blip r:embed="rId4">
            <a:alphaModFix/>
          </a:blip>
          <a:stretch>
            <a:fillRect/>
          </a:stretch>
        </p:blipFill>
        <p:spPr>
          <a:xfrm>
            <a:off x="4072978" y="709100"/>
            <a:ext cx="4918623" cy="3831950"/>
          </a:xfrm>
          <a:prstGeom prst="rect">
            <a:avLst/>
          </a:prstGeom>
          <a:noFill/>
          <a:ln>
            <a:noFill/>
          </a:ln>
          <a:effectLst>
            <a:outerShdw blurRad="57150" rotWithShape="0" algn="bl" dir="5400000" dist="19050">
              <a:srgbClr val="000000">
                <a:alpha val="97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57150" marR="0" rtl="0" algn="l">
              <a:lnSpc>
                <a:spcPct val="115000"/>
              </a:lnSpc>
              <a:spcBef>
                <a:spcPts val="1100"/>
              </a:spcBef>
              <a:spcAft>
                <a:spcPts val="0"/>
              </a:spcAft>
              <a:buClr>
                <a:schemeClr val="dk1"/>
              </a:buClr>
              <a:buSzPts val="990"/>
              <a:buFont typeface="Arial"/>
              <a:buNone/>
            </a:pPr>
            <a:r>
              <a:rPr b="1" lang="en" sz="2029">
                <a:solidFill>
                  <a:srgbClr val="CC0000"/>
                </a:solidFill>
                <a:latin typeface="Montserrat"/>
                <a:ea typeface="Montserrat"/>
                <a:cs typeface="Montserrat"/>
                <a:sym typeface="Montserrat"/>
              </a:rPr>
              <a:t>Machine Learning Data Modeling (for our Prediction)</a:t>
            </a:r>
            <a:endParaRPr b="1" sz="2029">
              <a:solidFill>
                <a:srgbClr val="CC0000"/>
              </a:solidFill>
              <a:latin typeface="Montserrat"/>
              <a:ea typeface="Montserrat"/>
              <a:cs typeface="Montserrat"/>
              <a:sym typeface="Montserrat"/>
            </a:endParaRPr>
          </a:p>
          <a:p>
            <a:pPr indent="0" lvl="0" marL="0" rtl="0" algn="l">
              <a:spcBef>
                <a:spcPts val="0"/>
              </a:spcBef>
              <a:spcAft>
                <a:spcPts val="0"/>
              </a:spcAft>
              <a:buSzPts val="990"/>
              <a:buNone/>
            </a:pPr>
            <a:r>
              <a:t/>
            </a:r>
            <a:endParaRPr sz="2520"/>
          </a:p>
        </p:txBody>
      </p:sp>
      <p:sp>
        <p:nvSpPr>
          <p:cNvPr id="297" name="Google Shape;297;p50"/>
          <p:cNvSpPr txBox="1"/>
          <p:nvPr>
            <p:ph idx="1" type="body"/>
          </p:nvPr>
        </p:nvSpPr>
        <p:spPr>
          <a:xfrm>
            <a:off x="311700" y="1152475"/>
            <a:ext cx="8520600" cy="3571500"/>
          </a:xfrm>
          <a:prstGeom prst="rect">
            <a:avLst/>
          </a:prstGeom>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Linear Regression(OLS)</a:t>
            </a:r>
            <a:endParaRPr sz="1700">
              <a:solidFill>
                <a:srgbClr val="07376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Bayesian Ridge Regression</a:t>
            </a:r>
            <a:endParaRPr sz="1700">
              <a:solidFill>
                <a:srgbClr val="07376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LARS Lasso Regression</a:t>
            </a:r>
            <a:endParaRPr sz="1700">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Decision Tree Regression</a:t>
            </a:r>
            <a:endParaRPr sz="1700">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Random Forest Regression</a:t>
            </a:r>
            <a:endParaRPr sz="1700">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K-Nearest Neighbors Regression</a:t>
            </a:r>
            <a:endParaRPr sz="1700">
              <a:solidFill>
                <a:srgbClr val="07376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73763"/>
              </a:buClr>
              <a:buSzPts val="1700"/>
              <a:buFont typeface="Montserrat"/>
              <a:buAutoNum type="arabicPeriod"/>
            </a:pPr>
            <a:r>
              <a:rPr lang="en" sz="1700">
                <a:solidFill>
                  <a:srgbClr val="073763"/>
                </a:solidFill>
                <a:latin typeface="Montserrat"/>
                <a:ea typeface="Montserrat"/>
                <a:cs typeface="Montserrat"/>
                <a:sym typeface="Montserrat"/>
              </a:rPr>
              <a:t>Facebook Prophet Model</a:t>
            </a:r>
            <a:endParaRPr sz="1700">
              <a:solidFill>
                <a:srgbClr val="073763"/>
              </a:solidFill>
              <a:latin typeface="Montserrat"/>
              <a:ea typeface="Montserrat"/>
              <a:cs typeface="Montserrat"/>
              <a:sym typeface="Montserrat"/>
            </a:endParaRPr>
          </a:p>
          <a:p>
            <a:pPr indent="0" lvl="0" marL="0" marR="0" rtl="0" algn="l">
              <a:lnSpc>
                <a:spcPct val="100000"/>
              </a:lnSpc>
              <a:spcBef>
                <a:spcPts val="1100"/>
              </a:spcBef>
              <a:spcAft>
                <a:spcPts val="0"/>
              </a:spcAft>
              <a:buNone/>
            </a:pPr>
            <a:r>
              <a:t/>
            </a:r>
            <a:endParaRPr sz="1600">
              <a:solidFill>
                <a:schemeClr val="dk1"/>
              </a:solidFill>
              <a:latin typeface="Montserrat"/>
              <a:ea typeface="Montserrat"/>
              <a:cs typeface="Montserrat"/>
              <a:sym typeface="Montserrat"/>
            </a:endParaRPr>
          </a:p>
        </p:txBody>
      </p:sp>
      <p:pic>
        <p:nvPicPr>
          <p:cNvPr id="298" name="Google Shape;298;p50"/>
          <p:cNvPicPr preferRelativeResize="0"/>
          <p:nvPr/>
        </p:nvPicPr>
        <p:blipFill>
          <a:blip r:embed="rId3">
            <a:alphaModFix/>
          </a:blip>
          <a:stretch>
            <a:fillRect/>
          </a:stretch>
        </p:blipFill>
        <p:spPr>
          <a:xfrm>
            <a:off x="8732375" y="94375"/>
            <a:ext cx="262724" cy="26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311700" y="275250"/>
            <a:ext cx="8520600" cy="572700"/>
          </a:xfrm>
          <a:prstGeom prst="rect">
            <a:avLst/>
          </a:prstGeom>
        </p:spPr>
        <p:txBody>
          <a:bodyPr anchorCtr="0" anchor="t" bIns="91425" lIns="91425" spcFirstLastPara="1" rIns="91425" wrap="square" tIns="91425">
            <a:noAutofit/>
          </a:bodyPr>
          <a:lstStyle/>
          <a:p>
            <a:pPr indent="0" lvl="0" marL="57150" marR="0" rtl="0" algn="l">
              <a:lnSpc>
                <a:spcPct val="115000"/>
              </a:lnSpc>
              <a:spcBef>
                <a:spcPts val="1100"/>
              </a:spcBef>
              <a:spcAft>
                <a:spcPts val="0"/>
              </a:spcAft>
              <a:buClr>
                <a:schemeClr val="dk1"/>
              </a:buClr>
              <a:buSzPts val="990"/>
              <a:buFont typeface="Arial"/>
              <a:buNone/>
            </a:pPr>
            <a:r>
              <a:rPr b="1" lang="en" sz="2400">
                <a:solidFill>
                  <a:srgbClr val="CC0000"/>
                </a:solidFill>
                <a:latin typeface="Montserrat"/>
                <a:ea typeface="Montserrat"/>
                <a:cs typeface="Montserrat"/>
                <a:sym typeface="Montserrat"/>
              </a:rPr>
              <a:t>Evaluation metrics - (</a:t>
            </a:r>
            <a:r>
              <a:rPr b="1" lang="en" sz="2400">
                <a:solidFill>
                  <a:srgbClr val="CC0000"/>
                </a:solidFill>
                <a:latin typeface="Montserrat"/>
                <a:ea typeface="Montserrat"/>
                <a:cs typeface="Montserrat"/>
                <a:sym typeface="Montserrat"/>
              </a:rPr>
              <a:t>Equation is shown below)</a:t>
            </a:r>
            <a:endParaRPr b="1" sz="2400">
              <a:solidFill>
                <a:srgbClr val="CC0000"/>
              </a:solidFill>
              <a:latin typeface="Montserrat"/>
              <a:ea typeface="Montserrat"/>
              <a:cs typeface="Montserrat"/>
              <a:sym typeface="Montserrat"/>
            </a:endParaRPr>
          </a:p>
          <a:p>
            <a:pPr indent="0" lvl="0" marL="0" rtl="0" algn="l">
              <a:spcBef>
                <a:spcPts val="0"/>
              </a:spcBef>
              <a:spcAft>
                <a:spcPts val="0"/>
              </a:spcAft>
              <a:buSzPts val="990"/>
              <a:buNone/>
            </a:pPr>
            <a:r>
              <a:t/>
            </a:r>
            <a:endParaRPr sz="2520"/>
          </a:p>
        </p:txBody>
      </p:sp>
      <p:sp>
        <p:nvSpPr>
          <p:cNvPr id="304" name="Google Shape;304;p51"/>
          <p:cNvSpPr txBox="1"/>
          <p:nvPr>
            <p:ph idx="1" type="body"/>
          </p:nvPr>
        </p:nvSpPr>
        <p:spPr>
          <a:xfrm>
            <a:off x="311700" y="802750"/>
            <a:ext cx="8520600" cy="3640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None/>
            </a:pPr>
            <a:r>
              <a:rPr lang="en" sz="1500">
                <a:solidFill>
                  <a:srgbClr val="073763"/>
                </a:solidFill>
                <a:latin typeface="Montserrat"/>
                <a:ea typeface="Montserrat"/>
                <a:cs typeface="Montserrat"/>
                <a:sym typeface="Montserrat"/>
              </a:rPr>
              <a:t>MAPE(Mean Absolute Percentage Error) </a:t>
            </a:r>
            <a:r>
              <a:rPr lang="en" sz="1500">
                <a:solidFill>
                  <a:srgbClr val="073763"/>
                </a:solidFill>
                <a:highlight>
                  <a:srgbClr val="FFFFFF"/>
                </a:highlight>
                <a:latin typeface="Montserrat"/>
                <a:ea typeface="Montserrat"/>
                <a:cs typeface="Montserrat"/>
                <a:sym typeface="Montserrat"/>
              </a:rPr>
              <a:t>is a measure of how accurate a forecast system is.</a:t>
            </a:r>
            <a:endParaRPr sz="1500">
              <a:solidFill>
                <a:srgbClr val="073763"/>
              </a:solidFill>
              <a:latin typeface="Montserrat"/>
              <a:ea typeface="Montserrat"/>
              <a:cs typeface="Montserrat"/>
              <a:sym typeface="Montserrat"/>
            </a:endParaRPr>
          </a:p>
        </p:txBody>
      </p:sp>
      <p:pic>
        <p:nvPicPr>
          <p:cNvPr id="305" name="Google Shape;305;p51"/>
          <p:cNvPicPr preferRelativeResize="0"/>
          <p:nvPr/>
        </p:nvPicPr>
        <p:blipFill>
          <a:blip r:embed="rId3">
            <a:alphaModFix/>
          </a:blip>
          <a:stretch>
            <a:fillRect/>
          </a:stretch>
        </p:blipFill>
        <p:spPr>
          <a:xfrm>
            <a:off x="8732375" y="94375"/>
            <a:ext cx="262724" cy="269825"/>
          </a:xfrm>
          <a:prstGeom prst="rect">
            <a:avLst/>
          </a:prstGeom>
          <a:noFill/>
          <a:ln>
            <a:noFill/>
          </a:ln>
        </p:spPr>
      </p:pic>
      <p:sp>
        <p:nvSpPr>
          <p:cNvPr id="306" name="Google Shape;306;p51"/>
          <p:cNvSpPr txBox="1"/>
          <p:nvPr/>
        </p:nvSpPr>
        <p:spPr>
          <a:xfrm>
            <a:off x="4124775" y="3292025"/>
            <a:ext cx="422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latin typeface="Montserrat"/>
                <a:ea typeface="Montserrat"/>
                <a:cs typeface="Montserrat"/>
                <a:sym typeface="Montserrat"/>
              </a:rPr>
              <a:t>N = number of data points</a:t>
            </a:r>
            <a:endParaRPr>
              <a:solidFill>
                <a:srgbClr val="073763"/>
              </a:solidFill>
              <a:latin typeface="Montserrat"/>
              <a:ea typeface="Montserrat"/>
              <a:cs typeface="Montserrat"/>
              <a:sym typeface="Montserrat"/>
            </a:endParaRPr>
          </a:p>
          <a:p>
            <a:pPr indent="0" lvl="0" marL="0" rtl="0" algn="l">
              <a:spcBef>
                <a:spcPts val="0"/>
              </a:spcBef>
              <a:spcAft>
                <a:spcPts val="0"/>
              </a:spcAft>
              <a:buNone/>
            </a:pPr>
            <a:r>
              <a:rPr lang="en">
                <a:solidFill>
                  <a:srgbClr val="073763"/>
                </a:solidFill>
                <a:latin typeface="Montserrat"/>
                <a:ea typeface="Montserrat"/>
                <a:cs typeface="Montserrat"/>
                <a:sym typeface="Montserrat"/>
              </a:rPr>
              <a:t>yi = </a:t>
            </a:r>
            <a:r>
              <a:rPr lang="en">
                <a:solidFill>
                  <a:srgbClr val="073763"/>
                </a:solidFill>
                <a:highlight>
                  <a:srgbClr val="FEFEFE"/>
                </a:highlight>
                <a:latin typeface="Montserrat"/>
                <a:ea typeface="Montserrat"/>
                <a:cs typeface="Montserrat"/>
                <a:sym typeface="Montserrat"/>
              </a:rPr>
              <a:t> i-th measurement - Predicted </a:t>
            </a:r>
            <a:r>
              <a:rPr lang="en">
                <a:solidFill>
                  <a:srgbClr val="073763"/>
                </a:solidFill>
                <a:latin typeface="Montserrat"/>
                <a:ea typeface="Montserrat"/>
                <a:cs typeface="Montserrat"/>
                <a:sym typeface="Montserrat"/>
              </a:rPr>
              <a:t>sales.</a:t>
            </a:r>
            <a:endParaRPr>
              <a:solidFill>
                <a:srgbClr val="073763"/>
              </a:solidFill>
              <a:latin typeface="Montserrat"/>
              <a:ea typeface="Montserrat"/>
              <a:cs typeface="Montserrat"/>
              <a:sym typeface="Montserrat"/>
            </a:endParaRPr>
          </a:p>
          <a:p>
            <a:pPr indent="0" lvl="0" marL="0" rtl="0" algn="l">
              <a:spcBef>
                <a:spcPts val="0"/>
              </a:spcBef>
              <a:spcAft>
                <a:spcPts val="0"/>
              </a:spcAft>
              <a:buNone/>
            </a:pPr>
            <a:r>
              <a:rPr lang="en">
                <a:solidFill>
                  <a:srgbClr val="073763"/>
                </a:solidFill>
                <a:highlight>
                  <a:srgbClr val="FEFEFE"/>
                </a:highlight>
                <a:latin typeface="Montserrat"/>
                <a:ea typeface="Montserrat"/>
                <a:cs typeface="Montserrat"/>
                <a:sym typeface="Montserrat"/>
              </a:rPr>
              <a:t>y ̂(i) = </a:t>
            </a:r>
            <a:r>
              <a:rPr lang="en">
                <a:solidFill>
                  <a:srgbClr val="073763"/>
                </a:solidFill>
                <a:latin typeface="Montserrat"/>
                <a:ea typeface="Montserrat"/>
                <a:cs typeface="Montserrat"/>
                <a:sym typeface="Montserrat"/>
              </a:rPr>
              <a:t> the corresponding prediction - Sales.</a:t>
            </a:r>
            <a:endParaRPr>
              <a:solidFill>
                <a:srgbClr val="073763"/>
              </a:solidFill>
              <a:latin typeface="Montserrat"/>
              <a:ea typeface="Montserrat"/>
              <a:cs typeface="Montserrat"/>
              <a:sym typeface="Montserrat"/>
            </a:endParaRPr>
          </a:p>
        </p:txBody>
      </p:sp>
      <p:pic>
        <p:nvPicPr>
          <p:cNvPr id="307" name="Google Shape;307;p51"/>
          <p:cNvPicPr preferRelativeResize="0"/>
          <p:nvPr/>
        </p:nvPicPr>
        <p:blipFill>
          <a:blip r:embed="rId4">
            <a:alphaModFix/>
          </a:blip>
          <a:stretch>
            <a:fillRect/>
          </a:stretch>
        </p:blipFill>
        <p:spPr>
          <a:xfrm>
            <a:off x="432388" y="1316000"/>
            <a:ext cx="2886075" cy="952500"/>
          </a:xfrm>
          <a:prstGeom prst="rect">
            <a:avLst/>
          </a:prstGeom>
          <a:noFill/>
          <a:ln>
            <a:noFill/>
          </a:ln>
        </p:spPr>
      </p:pic>
      <p:sp>
        <p:nvSpPr>
          <p:cNvPr id="308" name="Google Shape;308;p51"/>
          <p:cNvSpPr txBox="1"/>
          <p:nvPr/>
        </p:nvSpPr>
        <p:spPr>
          <a:xfrm>
            <a:off x="3755250" y="1376600"/>
            <a:ext cx="474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latin typeface="Montserrat"/>
                <a:ea typeface="Montserrat"/>
                <a:cs typeface="Montserrat"/>
                <a:sym typeface="Montserrat"/>
              </a:rPr>
              <a:t>Ai = actual value</a:t>
            </a:r>
            <a:endParaRPr>
              <a:solidFill>
                <a:srgbClr val="073763"/>
              </a:solidFill>
              <a:latin typeface="Montserrat"/>
              <a:ea typeface="Montserrat"/>
              <a:cs typeface="Montserrat"/>
              <a:sym typeface="Montserrat"/>
            </a:endParaRPr>
          </a:p>
          <a:p>
            <a:pPr indent="0" lvl="0" marL="0" rtl="0" algn="l">
              <a:spcBef>
                <a:spcPts val="0"/>
              </a:spcBef>
              <a:spcAft>
                <a:spcPts val="0"/>
              </a:spcAft>
              <a:buNone/>
            </a:pPr>
            <a:r>
              <a:rPr lang="en">
                <a:solidFill>
                  <a:srgbClr val="073763"/>
                </a:solidFill>
                <a:latin typeface="Montserrat"/>
                <a:ea typeface="Montserrat"/>
                <a:cs typeface="Montserrat"/>
                <a:sym typeface="Montserrat"/>
              </a:rPr>
              <a:t>Fi = forecast value</a:t>
            </a:r>
            <a:endParaRPr>
              <a:solidFill>
                <a:srgbClr val="073763"/>
              </a:solidFill>
              <a:latin typeface="Montserrat"/>
              <a:ea typeface="Montserrat"/>
              <a:cs typeface="Montserrat"/>
              <a:sym typeface="Montserrat"/>
            </a:endParaRPr>
          </a:p>
          <a:p>
            <a:pPr indent="0" lvl="0" marL="0" rtl="0" algn="l">
              <a:spcBef>
                <a:spcPts val="0"/>
              </a:spcBef>
              <a:spcAft>
                <a:spcPts val="0"/>
              </a:spcAft>
              <a:buNone/>
            </a:pPr>
            <a:r>
              <a:rPr lang="en">
                <a:solidFill>
                  <a:srgbClr val="073763"/>
                </a:solidFill>
                <a:latin typeface="Montserrat"/>
                <a:ea typeface="Montserrat"/>
                <a:cs typeface="Montserrat"/>
                <a:sym typeface="Montserrat"/>
              </a:rPr>
              <a:t>n = total number of observations</a:t>
            </a:r>
            <a:endParaRPr>
              <a:solidFill>
                <a:srgbClr val="073763"/>
              </a:solidFill>
              <a:latin typeface="Montserrat"/>
              <a:ea typeface="Montserrat"/>
              <a:cs typeface="Montserrat"/>
              <a:sym typeface="Montserrat"/>
            </a:endParaRPr>
          </a:p>
        </p:txBody>
      </p:sp>
      <p:sp>
        <p:nvSpPr>
          <p:cNvPr id="309" name="Google Shape;309;p51"/>
          <p:cNvSpPr txBox="1"/>
          <p:nvPr/>
        </p:nvSpPr>
        <p:spPr>
          <a:xfrm>
            <a:off x="479400" y="2506825"/>
            <a:ext cx="7430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1100"/>
              </a:spcBef>
              <a:spcAft>
                <a:spcPts val="0"/>
              </a:spcAft>
              <a:buClr>
                <a:schemeClr val="dk1"/>
              </a:buClr>
              <a:buSzPts val="1100"/>
              <a:buFont typeface="Arial"/>
              <a:buNone/>
            </a:pPr>
            <a:r>
              <a:rPr lang="en">
                <a:solidFill>
                  <a:srgbClr val="073763"/>
                </a:solidFill>
                <a:latin typeface="Montserrat"/>
                <a:ea typeface="Montserrat"/>
                <a:cs typeface="Montserrat"/>
                <a:sym typeface="Montserrat"/>
              </a:rPr>
              <a:t>RMSE(Root mean square error) method is  used to evaluate the prediction quality. </a:t>
            </a:r>
            <a:endParaRPr>
              <a:solidFill>
                <a:srgbClr val="073763"/>
              </a:solidFill>
              <a:latin typeface="Montserrat"/>
              <a:ea typeface="Montserrat"/>
              <a:cs typeface="Montserrat"/>
              <a:sym typeface="Montserrat"/>
            </a:endParaRPr>
          </a:p>
        </p:txBody>
      </p:sp>
      <p:pic>
        <p:nvPicPr>
          <p:cNvPr id="310" name="Google Shape;310;p51"/>
          <p:cNvPicPr preferRelativeResize="0"/>
          <p:nvPr/>
        </p:nvPicPr>
        <p:blipFill>
          <a:blip r:embed="rId5">
            <a:alphaModFix/>
          </a:blip>
          <a:stretch>
            <a:fillRect/>
          </a:stretch>
        </p:blipFill>
        <p:spPr>
          <a:xfrm>
            <a:off x="479400" y="3292013"/>
            <a:ext cx="3581400" cy="1076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2"/>
          <p:cNvPicPr preferRelativeResize="0"/>
          <p:nvPr/>
        </p:nvPicPr>
        <p:blipFill>
          <a:blip r:embed="rId3">
            <a:alphaModFix/>
          </a:blip>
          <a:stretch>
            <a:fillRect/>
          </a:stretch>
        </p:blipFill>
        <p:spPr>
          <a:xfrm>
            <a:off x="8732375" y="94375"/>
            <a:ext cx="262724" cy="269825"/>
          </a:xfrm>
          <a:prstGeom prst="rect">
            <a:avLst/>
          </a:prstGeom>
          <a:noFill/>
          <a:ln>
            <a:noFill/>
          </a:ln>
        </p:spPr>
      </p:pic>
      <p:sp>
        <p:nvSpPr>
          <p:cNvPr id="316" name="Google Shape;316;p52"/>
          <p:cNvSpPr txBox="1"/>
          <p:nvPr/>
        </p:nvSpPr>
        <p:spPr>
          <a:xfrm>
            <a:off x="343250" y="94375"/>
            <a:ext cx="5835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CC0000"/>
                </a:solidFill>
                <a:latin typeface="Montserrat"/>
                <a:ea typeface="Montserrat"/>
                <a:cs typeface="Montserrat"/>
                <a:sym typeface="Montserrat"/>
              </a:rPr>
              <a:t>Experiments &amp; Metrics</a:t>
            </a:r>
            <a:endParaRPr b="1" sz="2500">
              <a:solidFill>
                <a:srgbClr val="CC0000"/>
              </a:solidFill>
              <a:latin typeface="Montserrat"/>
              <a:ea typeface="Montserrat"/>
              <a:cs typeface="Montserrat"/>
              <a:sym typeface="Montserrat"/>
            </a:endParaRPr>
          </a:p>
        </p:txBody>
      </p:sp>
      <p:graphicFrame>
        <p:nvGraphicFramePr>
          <p:cNvPr id="317" name="Google Shape;317;p52"/>
          <p:cNvGraphicFramePr/>
          <p:nvPr/>
        </p:nvGraphicFramePr>
        <p:xfrm>
          <a:off x="343250" y="663747"/>
          <a:ext cx="3000000" cy="3000000"/>
        </p:xfrm>
        <a:graphic>
          <a:graphicData uri="http://schemas.openxmlformats.org/drawingml/2006/table">
            <a:tbl>
              <a:tblPr>
                <a:noFill/>
                <a:tableStyleId>{91AE4055-F355-4F53-A3CB-6BE706A07E70}</a:tableStyleId>
              </a:tblPr>
              <a:tblGrid>
                <a:gridCol w="1405950"/>
                <a:gridCol w="1405950"/>
                <a:gridCol w="1405950"/>
                <a:gridCol w="1405950"/>
                <a:gridCol w="1405950"/>
                <a:gridCol w="1405950"/>
              </a:tblGrid>
              <a:tr h="567250">
                <a:tc>
                  <a:txBody>
                    <a:bodyPr/>
                    <a:lstStyle/>
                    <a:p>
                      <a:pPr indent="0" lvl="0" marL="0" rtl="0" algn="ctr">
                        <a:spcBef>
                          <a:spcPts val="0"/>
                        </a:spcBef>
                        <a:spcAft>
                          <a:spcPts val="0"/>
                        </a:spcAft>
                        <a:buNone/>
                      </a:pPr>
                      <a:r>
                        <a:rPr b="1" lang="en" sz="1300">
                          <a:solidFill>
                            <a:srgbClr val="073763"/>
                          </a:solidFill>
                          <a:latin typeface="Montserrat"/>
                          <a:ea typeface="Montserrat"/>
                          <a:cs typeface="Montserrat"/>
                          <a:sym typeface="Montserrat"/>
                        </a:rPr>
                        <a:t>Model</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Training MAPE</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Testing MAPE</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Training RMSE</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Testing RMSE</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Model Score</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r h="611225">
                <a:tc>
                  <a:txBody>
                    <a:bodyPr/>
                    <a:lstStyle/>
                    <a:p>
                      <a:pPr indent="0" lvl="0" marL="0" marR="0" rtl="0" algn="l">
                        <a:lnSpc>
                          <a:spcPct val="115000"/>
                        </a:lnSpc>
                        <a:spcBef>
                          <a:spcPts val="0"/>
                        </a:spcBef>
                        <a:spcAft>
                          <a:spcPts val="0"/>
                        </a:spcAft>
                        <a:buNone/>
                      </a:pPr>
                      <a:r>
                        <a:rPr b="1" lang="en" sz="900">
                          <a:solidFill>
                            <a:srgbClr val="073763"/>
                          </a:solidFill>
                          <a:latin typeface="Montserrat"/>
                          <a:ea typeface="Montserrat"/>
                          <a:cs typeface="Montserrat"/>
                          <a:sym typeface="Montserrat"/>
                        </a:rPr>
                        <a:t>Linear Regression</a:t>
                      </a:r>
                      <a:endParaRPr sz="9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16.95</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17.230</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1546.46</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1563.75</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0.7534</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r h="611225">
                <a:tc>
                  <a:txBody>
                    <a:bodyPr/>
                    <a:lstStyle/>
                    <a:p>
                      <a:pPr indent="0" lvl="0" marL="0" marR="0" rtl="0" algn="l">
                        <a:lnSpc>
                          <a:spcPct val="115000"/>
                        </a:lnSpc>
                        <a:spcBef>
                          <a:spcPts val="0"/>
                        </a:spcBef>
                        <a:spcAft>
                          <a:spcPts val="0"/>
                        </a:spcAft>
                        <a:buNone/>
                      </a:pPr>
                      <a:r>
                        <a:rPr b="1" lang="en" sz="900">
                          <a:solidFill>
                            <a:srgbClr val="073763"/>
                          </a:solidFill>
                          <a:latin typeface="Montserrat"/>
                          <a:ea typeface="Montserrat"/>
                          <a:cs typeface="Montserrat"/>
                          <a:sym typeface="Montserrat"/>
                        </a:rPr>
                        <a:t>Bayesian Ridge Regression</a:t>
                      </a:r>
                      <a:endParaRPr b="1" sz="900">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9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16.95</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17.214</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1547.10</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1562.62</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0.7534</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r h="611225">
                <a:tc>
                  <a:txBody>
                    <a:bodyPr/>
                    <a:lstStyle/>
                    <a:p>
                      <a:pPr indent="0" lvl="0" marL="0" marR="0" rtl="0" algn="l">
                        <a:lnSpc>
                          <a:spcPct val="115000"/>
                        </a:lnSpc>
                        <a:spcBef>
                          <a:spcPts val="0"/>
                        </a:spcBef>
                        <a:spcAft>
                          <a:spcPts val="0"/>
                        </a:spcAft>
                        <a:buNone/>
                      </a:pPr>
                      <a:r>
                        <a:rPr b="1" lang="en" sz="900">
                          <a:solidFill>
                            <a:srgbClr val="073763"/>
                          </a:solidFill>
                          <a:latin typeface="Montserrat"/>
                          <a:ea typeface="Montserrat"/>
                          <a:cs typeface="Montserrat"/>
                          <a:sym typeface="Montserrat"/>
                        </a:rPr>
                        <a:t>LARS Lasso Regression</a:t>
                      </a:r>
                      <a:endParaRPr b="1" sz="900">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9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16.953</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17.214</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1547.25</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1562.73</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0.7534</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r h="611225">
                <a:tc>
                  <a:txBody>
                    <a:bodyPr/>
                    <a:lstStyle/>
                    <a:p>
                      <a:pPr indent="0" lvl="0" marL="0" marR="0" rtl="0" algn="l">
                        <a:lnSpc>
                          <a:spcPct val="115000"/>
                        </a:lnSpc>
                        <a:spcBef>
                          <a:spcPts val="0"/>
                        </a:spcBef>
                        <a:spcAft>
                          <a:spcPts val="0"/>
                        </a:spcAft>
                        <a:buNone/>
                      </a:pPr>
                      <a:r>
                        <a:rPr b="1" lang="en" sz="900">
                          <a:solidFill>
                            <a:srgbClr val="073763"/>
                          </a:solidFill>
                          <a:latin typeface="Montserrat"/>
                          <a:ea typeface="Montserrat"/>
                          <a:cs typeface="Montserrat"/>
                          <a:sym typeface="Montserrat"/>
                        </a:rPr>
                        <a:t>Decision Tree Regression</a:t>
                      </a:r>
                      <a:endParaRPr b="1" sz="900">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9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12.456</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14.690</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1195.66</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1402.53</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0.8544</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r h="611225">
                <a:tc>
                  <a:txBody>
                    <a:bodyPr/>
                    <a:lstStyle/>
                    <a:p>
                      <a:pPr indent="0" lvl="0" marL="0" marR="0" rtl="0" algn="l">
                        <a:lnSpc>
                          <a:spcPct val="115000"/>
                        </a:lnSpc>
                        <a:spcBef>
                          <a:spcPts val="0"/>
                        </a:spcBef>
                        <a:spcAft>
                          <a:spcPts val="0"/>
                        </a:spcAft>
                        <a:buNone/>
                      </a:pPr>
                      <a:r>
                        <a:rPr b="1" lang="en" sz="900">
                          <a:solidFill>
                            <a:srgbClr val="073763"/>
                          </a:solidFill>
                          <a:latin typeface="Montserrat"/>
                          <a:ea typeface="Montserrat"/>
                          <a:cs typeface="Montserrat"/>
                          <a:sym typeface="Montserrat"/>
                        </a:rPr>
                        <a:t>Random Forest Regression</a:t>
                      </a:r>
                      <a:endParaRPr b="1" sz="900">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9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12.456</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14.690</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1195.66</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1402.53</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0.9779</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r h="611225">
                <a:tc>
                  <a:txBody>
                    <a:bodyPr/>
                    <a:lstStyle/>
                    <a:p>
                      <a:pPr indent="0" lvl="0" marL="0" marR="0" rtl="0" algn="l">
                        <a:lnSpc>
                          <a:spcPct val="115000"/>
                        </a:lnSpc>
                        <a:spcBef>
                          <a:spcPts val="0"/>
                        </a:spcBef>
                        <a:spcAft>
                          <a:spcPts val="0"/>
                        </a:spcAft>
                        <a:buNone/>
                      </a:pPr>
                      <a:r>
                        <a:rPr b="1" lang="en" sz="900">
                          <a:solidFill>
                            <a:srgbClr val="073763"/>
                          </a:solidFill>
                          <a:latin typeface="Montserrat"/>
                          <a:ea typeface="Montserrat"/>
                          <a:cs typeface="Montserrat"/>
                          <a:sym typeface="Montserrat"/>
                        </a:rPr>
                        <a:t>K-Nearest Neighbors Regression</a:t>
                      </a:r>
                      <a:endParaRPr sz="9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22.92</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23.86</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1915.63</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300">
                          <a:solidFill>
                            <a:srgbClr val="073763"/>
                          </a:solidFill>
                          <a:latin typeface="Montserrat"/>
                          <a:ea typeface="Montserrat"/>
                          <a:cs typeface="Montserrat"/>
                          <a:sym typeface="Montserrat"/>
                        </a:rPr>
                        <a:t>1994.32</a:t>
                      </a:r>
                      <a:endParaRPr b="1" sz="13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solidFill>
                            <a:srgbClr val="073763"/>
                          </a:solidFill>
                          <a:latin typeface="Montserrat"/>
                          <a:ea typeface="Montserrat"/>
                          <a:cs typeface="Montserrat"/>
                          <a:sym typeface="Montserrat"/>
                        </a:rPr>
                        <a:t>0.6275</a:t>
                      </a:r>
                      <a:endParaRPr b="1" sz="1300">
                        <a:solidFill>
                          <a:srgbClr val="073763"/>
                        </a:solidFill>
                        <a:latin typeface="Montserrat"/>
                        <a:ea typeface="Montserrat"/>
                        <a:cs typeface="Montserrat"/>
                        <a:sym typeface="Montserra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311700" y="24527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SzPts val="990"/>
              <a:buNone/>
            </a:pPr>
            <a:r>
              <a:rPr b="1" lang="en" sz="2029">
                <a:solidFill>
                  <a:srgbClr val="CC0000"/>
                </a:solidFill>
                <a:latin typeface="Montserrat"/>
                <a:ea typeface="Montserrat"/>
                <a:cs typeface="Montserrat"/>
                <a:sym typeface="Montserrat"/>
              </a:rPr>
              <a:t>Facebook Prophet Model</a:t>
            </a:r>
            <a:endParaRPr b="1" sz="2029">
              <a:solidFill>
                <a:srgbClr val="CC0000"/>
              </a:solidFill>
              <a:latin typeface="Montserrat"/>
              <a:ea typeface="Montserrat"/>
              <a:cs typeface="Montserrat"/>
              <a:sym typeface="Montserrat"/>
            </a:endParaRPr>
          </a:p>
          <a:p>
            <a:pPr indent="0" lvl="0" marL="0" rtl="0" algn="l">
              <a:spcBef>
                <a:spcPts val="0"/>
              </a:spcBef>
              <a:spcAft>
                <a:spcPts val="0"/>
              </a:spcAft>
              <a:buSzPts val="990"/>
              <a:buNone/>
            </a:pPr>
            <a:r>
              <a:t/>
            </a:r>
            <a:endParaRPr sz="2520"/>
          </a:p>
        </p:txBody>
      </p:sp>
      <p:sp>
        <p:nvSpPr>
          <p:cNvPr id="323" name="Google Shape;323;p53"/>
          <p:cNvSpPr txBox="1"/>
          <p:nvPr>
            <p:ph idx="1" type="body"/>
          </p:nvPr>
        </p:nvSpPr>
        <p:spPr>
          <a:xfrm>
            <a:off x="391600" y="4194700"/>
            <a:ext cx="8520600" cy="878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None/>
            </a:pPr>
            <a:r>
              <a:rPr lang="en" sz="1400">
                <a:solidFill>
                  <a:srgbClr val="073763"/>
                </a:solidFill>
                <a:highlight>
                  <a:srgbClr val="FFFFFF"/>
                </a:highlight>
                <a:latin typeface="Montserrat"/>
                <a:ea typeface="Montserrat"/>
                <a:cs typeface="Montserrat"/>
                <a:sym typeface="Montserrat"/>
              </a:rPr>
              <a:t>Prophet plots the observed values of our time series (the black dots), the forecasted values (blue line) and the uncertainty intervals of our forecasts (the blue shaded regions). Looks like Prophet has captured the negative trend and the seasonality from this store sales quite well.</a:t>
            </a:r>
            <a:endParaRPr sz="1400">
              <a:solidFill>
                <a:srgbClr val="073763"/>
              </a:solidFill>
              <a:highlight>
                <a:srgbClr val="FFFFFF"/>
              </a:highlight>
              <a:latin typeface="Montserrat"/>
              <a:ea typeface="Montserrat"/>
              <a:cs typeface="Montserrat"/>
              <a:sym typeface="Montserrat"/>
            </a:endParaRPr>
          </a:p>
          <a:p>
            <a:pPr indent="0" lvl="0" marL="0" marR="0" rtl="0" algn="l">
              <a:lnSpc>
                <a:spcPct val="100000"/>
              </a:lnSpc>
              <a:spcBef>
                <a:spcPts val="1100"/>
              </a:spcBef>
              <a:spcAft>
                <a:spcPts val="0"/>
              </a:spcAft>
              <a:buNone/>
            </a:pPr>
            <a:r>
              <a:t/>
            </a:r>
            <a:endParaRPr sz="1400">
              <a:solidFill>
                <a:srgbClr val="073763"/>
              </a:solidFill>
              <a:highlight>
                <a:srgbClr val="FFFFFF"/>
              </a:highlight>
              <a:latin typeface="Montserrat"/>
              <a:ea typeface="Montserrat"/>
              <a:cs typeface="Montserrat"/>
              <a:sym typeface="Montserrat"/>
            </a:endParaRPr>
          </a:p>
        </p:txBody>
      </p:sp>
      <p:pic>
        <p:nvPicPr>
          <p:cNvPr id="324" name="Google Shape;324;p53"/>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325" name="Google Shape;325;p53"/>
          <p:cNvPicPr preferRelativeResize="0"/>
          <p:nvPr/>
        </p:nvPicPr>
        <p:blipFill>
          <a:blip r:embed="rId4">
            <a:alphaModFix/>
          </a:blip>
          <a:stretch>
            <a:fillRect/>
          </a:stretch>
        </p:blipFill>
        <p:spPr>
          <a:xfrm>
            <a:off x="1157300" y="655699"/>
            <a:ext cx="6829425" cy="3449125"/>
          </a:xfrm>
          <a:prstGeom prst="rect">
            <a:avLst/>
          </a:prstGeom>
          <a:noFill/>
          <a:ln>
            <a:noFill/>
          </a:ln>
          <a:effectLst>
            <a:outerShdw blurRad="57150" rotWithShape="0" algn="bl" dir="5400000" dist="19050">
              <a:srgbClr val="000000">
                <a:alpha val="98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162600" y="3576800"/>
            <a:ext cx="8818800" cy="1441500"/>
          </a:xfrm>
          <a:prstGeom prst="rect">
            <a:avLst/>
          </a:prstGeom>
        </p:spPr>
        <p:txBody>
          <a:bodyPr anchorCtr="0" anchor="b"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073763"/>
                </a:solidFill>
                <a:highlight>
                  <a:srgbClr val="FFFFFF"/>
                </a:highlight>
                <a:latin typeface="Montserrat"/>
                <a:ea typeface="Montserrat"/>
                <a:cs typeface="Montserrat"/>
                <a:sym typeface="Montserrat"/>
              </a:rPr>
              <a:t>The </a:t>
            </a:r>
            <a:r>
              <a:rPr b="1" lang="en" sz="1500">
                <a:solidFill>
                  <a:srgbClr val="073763"/>
                </a:solidFill>
                <a:highlight>
                  <a:srgbClr val="FFFFFF"/>
                </a:highlight>
                <a:latin typeface="Montserrat"/>
                <a:ea typeface="Montserrat"/>
                <a:cs typeface="Montserrat"/>
                <a:sym typeface="Montserrat"/>
              </a:rPr>
              <a:t>Rossmann </a:t>
            </a:r>
            <a:r>
              <a:rPr lang="en" sz="1150">
                <a:solidFill>
                  <a:srgbClr val="073763"/>
                </a:solidFill>
                <a:highlight>
                  <a:srgbClr val="FFFFFF"/>
                </a:highlight>
                <a:latin typeface="Montserrat"/>
                <a:ea typeface="Montserrat"/>
                <a:cs typeface="Montserrat"/>
                <a:sym typeface="Montserrat"/>
              </a:rPr>
              <a:t>is one of the largest </a:t>
            </a:r>
            <a:r>
              <a:rPr lang="en" sz="1150">
                <a:solidFill>
                  <a:srgbClr val="073763"/>
                </a:solidFill>
                <a:highlight>
                  <a:srgbClr val="FFFFFF"/>
                </a:highlight>
                <a:latin typeface="Montserrat"/>
                <a:ea typeface="Montserrat"/>
                <a:cs typeface="Montserrat"/>
                <a:sym typeface="Montserrat"/>
              </a:rPr>
              <a:t>drugstore</a:t>
            </a:r>
            <a:r>
              <a:rPr lang="en" sz="1150">
                <a:solidFill>
                  <a:srgbClr val="073763"/>
                </a:solidFill>
                <a:highlight>
                  <a:srgbClr val="FFFFFF"/>
                </a:highlight>
                <a:latin typeface="Montserrat"/>
                <a:ea typeface="Montserrat"/>
                <a:cs typeface="Montserrat"/>
                <a:sym typeface="Montserrat"/>
              </a:rPr>
              <a:t> chains in Europe with around 56,200 employees and more than 4000 stores. In 2019 Rossmann had more than €10 billion turnover in Germany, Poland, Hungary, the Czech Republic, Turkey, Albania, Kosovo and Spain. The company was founded by Dirk Rossmann in Germany. The product range includes up to 21,700. In addition to drugstore goods with a focus on skin, hair, body, baby and health, Rossmann also offers promotional items ("World of Ideas"), pet food, </a:t>
            </a:r>
            <a:r>
              <a:rPr lang="en" sz="1150">
                <a:solidFill>
                  <a:srgbClr val="073763"/>
                </a:solidFill>
                <a:highlight>
                  <a:srgbClr val="FFFFFF"/>
                </a:highlight>
                <a:latin typeface="Montserrat"/>
                <a:ea typeface="Montserrat"/>
                <a:cs typeface="Montserrat"/>
                <a:sym typeface="Montserrat"/>
              </a:rPr>
              <a:t>perfume range,</a:t>
            </a:r>
            <a:r>
              <a:rPr lang="en" sz="1150">
                <a:solidFill>
                  <a:srgbClr val="073763"/>
                </a:solidFill>
                <a:highlight>
                  <a:srgbClr val="FFFFFF"/>
                </a:highlight>
                <a:latin typeface="Montserrat"/>
                <a:ea typeface="Montserrat"/>
                <a:cs typeface="Montserrat"/>
                <a:sym typeface="Montserrat"/>
              </a:rPr>
              <a:t> a photo service and a wide range of natural foods and wines. Rossmann has 29 </a:t>
            </a:r>
            <a:r>
              <a:rPr lang="en" sz="1150">
                <a:solidFill>
                  <a:srgbClr val="073763"/>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private brands</a:t>
            </a:r>
            <a:r>
              <a:rPr lang="en" sz="1150">
                <a:solidFill>
                  <a:srgbClr val="073763"/>
                </a:solidFill>
                <a:highlight>
                  <a:srgbClr val="FFFFFF"/>
                </a:highlight>
                <a:latin typeface="Montserrat"/>
                <a:ea typeface="Montserrat"/>
                <a:cs typeface="Montserrat"/>
                <a:sym typeface="Montserrat"/>
              </a:rPr>
              <a:t> with 4600 products (as of 2019). </a:t>
            </a:r>
            <a:endParaRPr sz="2000">
              <a:solidFill>
                <a:schemeClr val="lt1"/>
              </a:solidFill>
            </a:endParaRPr>
          </a:p>
        </p:txBody>
      </p:sp>
      <p:sp>
        <p:nvSpPr>
          <p:cNvPr id="115" name="Google Shape;115;p27"/>
          <p:cNvSpPr txBox="1"/>
          <p:nvPr>
            <p:ph idx="1" type="subTitle"/>
          </p:nvPr>
        </p:nvSpPr>
        <p:spPr>
          <a:xfrm>
            <a:off x="261775" y="1346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4">
            <a:alphaModFix/>
          </a:blip>
          <a:stretch>
            <a:fillRect/>
          </a:stretch>
        </p:blipFill>
        <p:spPr>
          <a:xfrm>
            <a:off x="418313" y="460750"/>
            <a:ext cx="8207524" cy="3116051"/>
          </a:xfrm>
          <a:prstGeom prst="rect">
            <a:avLst/>
          </a:prstGeom>
          <a:noFill/>
          <a:ln>
            <a:noFill/>
          </a:ln>
          <a:effectLst>
            <a:outerShdw blurRad="471488" rotWithShape="0" algn="bl" dir="5400000" dist="19050">
              <a:srgbClr val="000000">
                <a:alpha val="81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94375"/>
            <a:ext cx="8520600" cy="425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SzPts val="990"/>
              <a:buNone/>
            </a:pPr>
            <a:r>
              <a:rPr b="1" lang="en" sz="1829">
                <a:solidFill>
                  <a:srgbClr val="CC0000"/>
                </a:solidFill>
                <a:latin typeface="Montserrat"/>
                <a:ea typeface="Montserrat"/>
                <a:cs typeface="Montserrat"/>
                <a:sym typeface="Montserrat"/>
              </a:rPr>
              <a:t>Facebook Prophet Model - Weekly &amp; monthly seasonalities trend</a:t>
            </a:r>
            <a:endParaRPr b="1" sz="1829">
              <a:solidFill>
                <a:srgbClr val="CC0000"/>
              </a:solidFill>
              <a:latin typeface="Montserrat"/>
              <a:ea typeface="Montserrat"/>
              <a:cs typeface="Montserrat"/>
              <a:sym typeface="Montserrat"/>
            </a:endParaRPr>
          </a:p>
          <a:p>
            <a:pPr indent="0" lvl="0" marL="0" rtl="0" algn="l">
              <a:spcBef>
                <a:spcPts val="0"/>
              </a:spcBef>
              <a:spcAft>
                <a:spcPts val="0"/>
              </a:spcAft>
              <a:buSzPts val="990"/>
              <a:buNone/>
            </a:pPr>
            <a:r>
              <a:t/>
            </a:r>
            <a:endParaRPr sz="2520"/>
          </a:p>
        </p:txBody>
      </p:sp>
      <p:sp>
        <p:nvSpPr>
          <p:cNvPr id="331" name="Google Shape;331;p54"/>
          <p:cNvSpPr txBox="1"/>
          <p:nvPr>
            <p:ph idx="1" type="body"/>
          </p:nvPr>
        </p:nvSpPr>
        <p:spPr>
          <a:xfrm>
            <a:off x="391600" y="4124775"/>
            <a:ext cx="8520600" cy="878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None/>
            </a:pPr>
            <a:r>
              <a:rPr lang="en" sz="1300">
                <a:solidFill>
                  <a:srgbClr val="073763"/>
                </a:solidFill>
                <a:highlight>
                  <a:srgbClr val="FFFFFF"/>
                </a:highlight>
                <a:latin typeface="Montserrat"/>
                <a:ea typeface="Montserrat"/>
                <a:cs typeface="Montserrat"/>
                <a:sym typeface="Montserrat"/>
              </a:rPr>
              <a:t>The obvious downward trend seems like this store needs some attention from Rossmann. We can clearly see the drop in </a:t>
            </a:r>
            <a:r>
              <a:rPr lang="en" sz="1300">
                <a:solidFill>
                  <a:srgbClr val="073763"/>
                </a:solidFill>
                <a:highlight>
                  <a:srgbClr val="F2F2F2"/>
                </a:highlight>
                <a:latin typeface="Montserrat"/>
                <a:ea typeface="Montserrat"/>
                <a:cs typeface="Montserrat"/>
                <a:sym typeface="Montserrat"/>
              </a:rPr>
              <a:t>sales </a:t>
            </a:r>
            <a:r>
              <a:rPr lang="en" sz="1300">
                <a:solidFill>
                  <a:srgbClr val="073763"/>
                </a:solidFill>
                <a:highlight>
                  <a:srgbClr val="FFFFFF"/>
                </a:highlight>
                <a:latin typeface="Montserrat"/>
                <a:ea typeface="Montserrat"/>
                <a:cs typeface="Montserrat"/>
                <a:sym typeface="Montserrat"/>
              </a:rPr>
              <a:t>in the fall months and the spike during the Christmas. It is nice to see that this model doesn’t put too much emphasis on the single drop in sales in June 2014. We also get to see the dip in Sales on Thursdays.</a:t>
            </a:r>
            <a:endParaRPr sz="1300">
              <a:solidFill>
                <a:srgbClr val="073763"/>
              </a:solidFill>
              <a:highlight>
                <a:srgbClr val="FFFFFF"/>
              </a:highlight>
              <a:latin typeface="Montserrat"/>
              <a:ea typeface="Montserrat"/>
              <a:cs typeface="Montserrat"/>
              <a:sym typeface="Montserrat"/>
            </a:endParaRPr>
          </a:p>
          <a:p>
            <a:pPr indent="0" lvl="0" marL="0" marR="0" rtl="0" algn="l">
              <a:lnSpc>
                <a:spcPct val="100000"/>
              </a:lnSpc>
              <a:spcBef>
                <a:spcPts val="1100"/>
              </a:spcBef>
              <a:spcAft>
                <a:spcPts val="0"/>
              </a:spcAft>
              <a:buNone/>
            </a:pPr>
            <a:r>
              <a:t/>
            </a:r>
            <a:endParaRPr sz="1400">
              <a:solidFill>
                <a:srgbClr val="073763"/>
              </a:solidFill>
              <a:highlight>
                <a:srgbClr val="FFFFFF"/>
              </a:highlight>
              <a:latin typeface="Montserrat"/>
              <a:ea typeface="Montserrat"/>
              <a:cs typeface="Montserrat"/>
              <a:sym typeface="Montserrat"/>
            </a:endParaRPr>
          </a:p>
        </p:txBody>
      </p:sp>
      <p:pic>
        <p:nvPicPr>
          <p:cNvPr id="332" name="Google Shape;332;p54"/>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333" name="Google Shape;333;p54"/>
          <p:cNvPicPr preferRelativeResize="0"/>
          <p:nvPr/>
        </p:nvPicPr>
        <p:blipFill>
          <a:blip r:embed="rId4">
            <a:alphaModFix/>
          </a:blip>
          <a:stretch>
            <a:fillRect/>
          </a:stretch>
        </p:blipFill>
        <p:spPr>
          <a:xfrm>
            <a:off x="1188500" y="519475"/>
            <a:ext cx="6651600" cy="3563875"/>
          </a:xfrm>
          <a:prstGeom prst="rect">
            <a:avLst/>
          </a:prstGeom>
          <a:noFill/>
          <a:ln>
            <a:noFill/>
          </a:ln>
          <a:effectLst>
            <a:outerShdw blurRad="57150" rotWithShape="0" algn="bl" dir="5400000" dist="19050">
              <a:srgbClr val="000000">
                <a:alpha val="97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57150" marR="0" rtl="0" algn="l">
              <a:lnSpc>
                <a:spcPct val="115000"/>
              </a:lnSpc>
              <a:spcBef>
                <a:spcPts val="1100"/>
              </a:spcBef>
              <a:spcAft>
                <a:spcPts val="0"/>
              </a:spcAft>
              <a:buSzPts val="990"/>
              <a:buNone/>
            </a:pPr>
            <a:r>
              <a:rPr b="1" lang="en" sz="2029">
                <a:solidFill>
                  <a:srgbClr val="CC0000"/>
                </a:solidFill>
                <a:latin typeface="Montserrat"/>
                <a:ea typeface="Montserrat"/>
                <a:cs typeface="Montserrat"/>
                <a:sym typeface="Montserrat"/>
              </a:rPr>
              <a:t>Model Selection Conclusions</a:t>
            </a:r>
            <a:endParaRPr b="1" sz="2029">
              <a:solidFill>
                <a:srgbClr val="CC0000"/>
              </a:solidFill>
              <a:latin typeface="Montserrat"/>
              <a:ea typeface="Montserrat"/>
              <a:cs typeface="Montserrat"/>
              <a:sym typeface="Montserrat"/>
            </a:endParaRPr>
          </a:p>
          <a:p>
            <a:pPr indent="0" lvl="0" marL="0" rtl="0" algn="l">
              <a:spcBef>
                <a:spcPts val="0"/>
              </a:spcBef>
              <a:spcAft>
                <a:spcPts val="0"/>
              </a:spcAft>
              <a:buSzPts val="990"/>
              <a:buNone/>
            </a:pPr>
            <a:r>
              <a:t/>
            </a:r>
            <a:endParaRPr sz="2520"/>
          </a:p>
        </p:txBody>
      </p:sp>
      <p:sp>
        <p:nvSpPr>
          <p:cNvPr id="339" name="Google Shape;339;p55"/>
          <p:cNvSpPr txBox="1"/>
          <p:nvPr>
            <p:ph idx="1" type="body"/>
          </p:nvPr>
        </p:nvSpPr>
        <p:spPr>
          <a:xfrm>
            <a:off x="391600" y="1017725"/>
            <a:ext cx="8520600" cy="387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None/>
            </a:pPr>
            <a:r>
              <a:t/>
            </a:r>
            <a:endParaRPr sz="1400">
              <a:solidFill>
                <a:srgbClr val="073763"/>
              </a:solidFill>
              <a:highlight>
                <a:srgbClr val="FFFFFF"/>
              </a:highlight>
              <a:latin typeface="Montserrat"/>
              <a:ea typeface="Montserrat"/>
              <a:cs typeface="Montserrat"/>
              <a:sym typeface="Montserrat"/>
            </a:endParaRPr>
          </a:p>
          <a:p>
            <a:pPr indent="-317500" lvl="0" marL="457200" marR="0" rtl="0" algn="l">
              <a:lnSpc>
                <a:spcPct val="100000"/>
              </a:lnSpc>
              <a:spcBef>
                <a:spcPts val="110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As is shown in the result, among all models, </a:t>
            </a:r>
            <a:r>
              <a:rPr b="1" lang="en" sz="1400">
                <a:solidFill>
                  <a:srgbClr val="073763"/>
                </a:solidFill>
                <a:highlight>
                  <a:srgbClr val="FFFFFF"/>
                </a:highlight>
                <a:latin typeface="Montserrat"/>
                <a:ea typeface="Montserrat"/>
                <a:cs typeface="Montserrat"/>
                <a:sym typeface="Montserrat"/>
              </a:rPr>
              <a:t>Random Forest</a:t>
            </a:r>
            <a:r>
              <a:rPr lang="en" sz="1400">
                <a:solidFill>
                  <a:srgbClr val="073763"/>
                </a:solidFill>
                <a:highlight>
                  <a:srgbClr val="FFFFFF"/>
                </a:highlight>
                <a:latin typeface="Montserrat"/>
                <a:ea typeface="Montserrat"/>
                <a:cs typeface="Montserrat"/>
                <a:sym typeface="Montserrat"/>
              </a:rPr>
              <a:t> works the best with the higher model score and least RMSE we have, and provides a reliable prediction of the sales. </a:t>
            </a:r>
            <a:endParaRPr sz="1400">
              <a:solidFill>
                <a:srgbClr val="073763"/>
              </a:solidFill>
              <a:highlight>
                <a:srgbClr val="FFFFFF"/>
              </a:highlight>
              <a:latin typeface="Montserrat"/>
              <a:ea typeface="Montserrat"/>
              <a:cs typeface="Montserrat"/>
              <a:sym typeface="Montserrat"/>
            </a:endParaRPr>
          </a:p>
          <a:p>
            <a:pPr indent="0" lvl="0" marL="457200" marR="0" rtl="0" algn="l">
              <a:lnSpc>
                <a:spcPct val="100000"/>
              </a:lnSpc>
              <a:spcBef>
                <a:spcPts val="1100"/>
              </a:spcBef>
              <a:spcAft>
                <a:spcPts val="0"/>
              </a:spcAft>
              <a:buNone/>
            </a:pPr>
            <a:r>
              <a:t/>
            </a:r>
            <a:endParaRPr sz="1400">
              <a:solidFill>
                <a:srgbClr val="073763"/>
              </a:solidFill>
              <a:highlight>
                <a:srgbClr val="FFFFFF"/>
              </a:highlight>
              <a:latin typeface="Montserrat"/>
              <a:ea typeface="Montserrat"/>
              <a:cs typeface="Montserrat"/>
              <a:sym typeface="Montserrat"/>
            </a:endParaRPr>
          </a:p>
          <a:p>
            <a:pPr indent="-317500" lvl="0" marL="457200" marR="0" rtl="0" algn="l">
              <a:lnSpc>
                <a:spcPct val="100000"/>
              </a:lnSpc>
              <a:spcBef>
                <a:spcPts val="1100"/>
              </a:spcBef>
              <a:spcAft>
                <a:spcPts val="0"/>
              </a:spcAft>
              <a:buClr>
                <a:srgbClr val="073763"/>
              </a:buClr>
              <a:buSzPts val="1400"/>
              <a:buChar char="●"/>
            </a:pPr>
            <a:r>
              <a:rPr lang="en" sz="1400">
                <a:solidFill>
                  <a:srgbClr val="073763"/>
                </a:solidFill>
                <a:highlight>
                  <a:srgbClr val="FFFFFF"/>
                </a:highlight>
                <a:latin typeface="Montserrat"/>
                <a:ea typeface="Montserrat"/>
                <a:cs typeface="Montserrat"/>
                <a:sym typeface="Montserrat"/>
              </a:rPr>
              <a:t>Linear regression, </a:t>
            </a:r>
            <a:r>
              <a:rPr lang="en" sz="1400">
                <a:solidFill>
                  <a:srgbClr val="073763"/>
                </a:solidFill>
                <a:latin typeface="Montserrat"/>
                <a:ea typeface="Montserrat"/>
                <a:cs typeface="Montserrat"/>
                <a:sym typeface="Montserrat"/>
              </a:rPr>
              <a:t>Bayesian Ridge Regression, LARS Lasso Regression, Decision Tree Regression, K-Nearest Neighbors Regression </a:t>
            </a:r>
            <a:r>
              <a:rPr lang="en" sz="1400">
                <a:solidFill>
                  <a:srgbClr val="073763"/>
                </a:solidFill>
                <a:highlight>
                  <a:srgbClr val="FFFFFF"/>
                </a:highlight>
                <a:latin typeface="Montserrat"/>
                <a:ea typeface="Montserrat"/>
                <a:cs typeface="Montserrat"/>
                <a:sym typeface="Montserrat"/>
              </a:rPr>
              <a:t>all have their own strengths and limitations.</a:t>
            </a:r>
            <a:endParaRPr sz="1400">
              <a:solidFill>
                <a:srgbClr val="073763"/>
              </a:solidFill>
              <a:highlight>
                <a:srgbClr val="FFFFFF"/>
              </a:highlight>
              <a:latin typeface="Montserrat"/>
              <a:ea typeface="Montserrat"/>
              <a:cs typeface="Montserrat"/>
              <a:sym typeface="Montserrat"/>
            </a:endParaRPr>
          </a:p>
          <a:p>
            <a:pPr indent="0" lvl="0" marL="457200" marR="0" rtl="0" algn="l">
              <a:lnSpc>
                <a:spcPct val="100000"/>
              </a:lnSpc>
              <a:spcBef>
                <a:spcPts val="1100"/>
              </a:spcBef>
              <a:spcAft>
                <a:spcPts val="0"/>
              </a:spcAft>
              <a:buNone/>
            </a:pPr>
            <a:r>
              <a:t/>
            </a:r>
            <a:endParaRPr sz="1400">
              <a:solidFill>
                <a:srgbClr val="073763"/>
              </a:solidFill>
              <a:highlight>
                <a:srgbClr val="FFFFFF"/>
              </a:highlight>
              <a:latin typeface="Montserrat"/>
              <a:ea typeface="Montserrat"/>
              <a:cs typeface="Montserrat"/>
              <a:sym typeface="Montserrat"/>
            </a:endParaRPr>
          </a:p>
          <a:p>
            <a:pPr indent="-317500" lvl="0" marL="457200" marR="0" rtl="0" algn="l">
              <a:lnSpc>
                <a:spcPct val="100000"/>
              </a:lnSpc>
              <a:spcBef>
                <a:spcPts val="1100"/>
              </a:spcBef>
              <a:spcAft>
                <a:spcPts val="0"/>
              </a:spcAft>
              <a:buClr>
                <a:srgbClr val="073763"/>
              </a:buClr>
              <a:buSzPts val="1400"/>
              <a:buChar char="●"/>
            </a:pPr>
            <a:r>
              <a:rPr lang="en" sz="1400">
                <a:solidFill>
                  <a:srgbClr val="073763"/>
                </a:solidFill>
                <a:highlight>
                  <a:srgbClr val="FFFFFF"/>
                </a:highlight>
                <a:latin typeface="Montserrat"/>
                <a:ea typeface="Montserrat"/>
                <a:cs typeface="Montserrat"/>
                <a:sym typeface="Montserrat"/>
              </a:rPr>
              <a:t> However, We have listed out the most significant changepoints in our data. This is representing when the time series growth rate significantly changes, while </a:t>
            </a:r>
            <a:r>
              <a:rPr b="1" lang="en" sz="1400">
                <a:solidFill>
                  <a:srgbClr val="073763"/>
                </a:solidFill>
                <a:highlight>
                  <a:srgbClr val="FFFFFF"/>
                </a:highlight>
                <a:latin typeface="Montserrat"/>
                <a:ea typeface="Montserrat"/>
                <a:cs typeface="Montserrat"/>
                <a:sym typeface="Montserrat"/>
              </a:rPr>
              <a:t>Facebook prophet model </a:t>
            </a:r>
            <a:r>
              <a:rPr lang="en" sz="1400">
                <a:solidFill>
                  <a:srgbClr val="073763"/>
                </a:solidFill>
                <a:highlight>
                  <a:srgbClr val="FFFFFF"/>
                </a:highlight>
                <a:latin typeface="Montserrat"/>
                <a:ea typeface="Montserrat"/>
                <a:cs typeface="Montserrat"/>
                <a:sym typeface="Montserrat"/>
              </a:rPr>
              <a:t>calculates the best solid result. </a:t>
            </a:r>
            <a:endParaRPr sz="1400">
              <a:solidFill>
                <a:srgbClr val="073763"/>
              </a:solidFill>
              <a:highlight>
                <a:srgbClr val="FFFFFF"/>
              </a:highlight>
              <a:latin typeface="Montserrat"/>
              <a:ea typeface="Montserrat"/>
              <a:cs typeface="Montserrat"/>
              <a:sym typeface="Montserrat"/>
            </a:endParaRPr>
          </a:p>
          <a:p>
            <a:pPr indent="0" lvl="0" marL="0" marR="0" rtl="0" algn="l">
              <a:lnSpc>
                <a:spcPct val="100000"/>
              </a:lnSpc>
              <a:spcBef>
                <a:spcPts val="1100"/>
              </a:spcBef>
              <a:spcAft>
                <a:spcPts val="0"/>
              </a:spcAft>
              <a:buNone/>
            </a:pPr>
            <a:r>
              <a:t/>
            </a:r>
            <a:endParaRPr sz="1400">
              <a:solidFill>
                <a:srgbClr val="073763"/>
              </a:solidFill>
              <a:highlight>
                <a:srgbClr val="FFFFFF"/>
              </a:highlight>
              <a:latin typeface="Montserrat"/>
              <a:ea typeface="Montserrat"/>
              <a:cs typeface="Montserrat"/>
              <a:sym typeface="Montserrat"/>
            </a:endParaRPr>
          </a:p>
        </p:txBody>
      </p:sp>
      <p:pic>
        <p:nvPicPr>
          <p:cNvPr id="340" name="Google Shape;340;p55"/>
          <p:cNvPicPr preferRelativeResize="0"/>
          <p:nvPr/>
        </p:nvPicPr>
        <p:blipFill>
          <a:blip r:embed="rId3">
            <a:alphaModFix/>
          </a:blip>
          <a:stretch>
            <a:fillRect/>
          </a:stretch>
        </p:blipFill>
        <p:spPr>
          <a:xfrm>
            <a:off x="8732375" y="94375"/>
            <a:ext cx="262724" cy="269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1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Feature Importance</a:t>
            </a:r>
            <a:endParaRPr b="1">
              <a:solidFill>
                <a:srgbClr val="CC0000"/>
              </a:solidFill>
              <a:latin typeface="Montserrat"/>
              <a:ea typeface="Montserrat"/>
              <a:cs typeface="Montserrat"/>
              <a:sym typeface="Montserrat"/>
            </a:endParaRPr>
          </a:p>
        </p:txBody>
      </p:sp>
      <p:sp>
        <p:nvSpPr>
          <p:cNvPr id="346" name="Google Shape;346;p56"/>
          <p:cNvSpPr txBox="1"/>
          <p:nvPr>
            <p:ph idx="1" type="body"/>
          </p:nvPr>
        </p:nvSpPr>
        <p:spPr>
          <a:xfrm>
            <a:off x="311700" y="4284600"/>
            <a:ext cx="8520600" cy="529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358"/>
              <a:buFont typeface="Arial"/>
              <a:buNone/>
            </a:pPr>
            <a:r>
              <a:rPr lang="en" sz="1400">
                <a:solidFill>
                  <a:srgbClr val="073763"/>
                </a:solidFill>
                <a:highlight>
                  <a:srgbClr val="FFFFFF"/>
                </a:highlight>
                <a:latin typeface="Montserrat"/>
                <a:ea typeface="Montserrat"/>
                <a:cs typeface="Montserrat"/>
                <a:sym typeface="Montserrat"/>
              </a:rPr>
              <a:t>The  important features in all of the Rossmann stores, organized from most important to least. They are equally weighted across all stores to generate all feature importances in the Rossmann dataset.</a:t>
            </a:r>
            <a:endParaRPr sz="1400">
              <a:solidFill>
                <a:srgbClr val="073763"/>
              </a:solidFill>
              <a:highlight>
                <a:srgbClr val="FFFFFF"/>
              </a:highlight>
              <a:latin typeface="Montserrat"/>
              <a:ea typeface="Montserrat"/>
              <a:cs typeface="Montserrat"/>
              <a:sym typeface="Montserrat"/>
            </a:endParaRPr>
          </a:p>
          <a:p>
            <a:pPr indent="0" lvl="0" marL="0" rtl="0" algn="l">
              <a:lnSpc>
                <a:spcPct val="95000"/>
              </a:lnSpc>
              <a:spcBef>
                <a:spcPts val="0"/>
              </a:spcBef>
              <a:spcAft>
                <a:spcPts val="1200"/>
              </a:spcAft>
              <a:buSzPts val="358"/>
              <a:buNone/>
            </a:pPr>
            <a:r>
              <a:t/>
            </a:r>
            <a:endParaRPr sz="1400">
              <a:solidFill>
                <a:srgbClr val="073763"/>
              </a:solidFill>
              <a:latin typeface="Montserrat"/>
              <a:ea typeface="Montserrat"/>
              <a:cs typeface="Montserrat"/>
              <a:sym typeface="Montserrat"/>
            </a:endParaRPr>
          </a:p>
        </p:txBody>
      </p:sp>
      <p:pic>
        <p:nvPicPr>
          <p:cNvPr id="347" name="Google Shape;347;p56"/>
          <p:cNvPicPr preferRelativeResize="0"/>
          <p:nvPr/>
        </p:nvPicPr>
        <p:blipFill>
          <a:blip r:embed="rId3">
            <a:alphaModFix/>
          </a:blip>
          <a:stretch>
            <a:fillRect/>
          </a:stretch>
        </p:blipFill>
        <p:spPr>
          <a:xfrm>
            <a:off x="8732375" y="94375"/>
            <a:ext cx="262724" cy="269825"/>
          </a:xfrm>
          <a:prstGeom prst="rect">
            <a:avLst/>
          </a:prstGeom>
          <a:noFill/>
          <a:ln>
            <a:noFill/>
          </a:ln>
        </p:spPr>
      </p:pic>
      <p:pic>
        <p:nvPicPr>
          <p:cNvPr id="348" name="Google Shape;348;p56"/>
          <p:cNvPicPr preferRelativeResize="0"/>
          <p:nvPr/>
        </p:nvPicPr>
        <p:blipFill>
          <a:blip r:embed="rId4">
            <a:alphaModFix/>
          </a:blip>
          <a:stretch>
            <a:fillRect/>
          </a:stretch>
        </p:blipFill>
        <p:spPr>
          <a:xfrm>
            <a:off x="1118575" y="579275"/>
            <a:ext cx="6511775" cy="3705325"/>
          </a:xfrm>
          <a:prstGeom prst="rect">
            <a:avLst/>
          </a:prstGeom>
          <a:noFill/>
          <a:ln>
            <a:noFill/>
          </a:ln>
          <a:effectLst>
            <a:outerShdw blurRad="57150" rotWithShape="0" algn="bl" dir="5400000" dist="19050">
              <a:srgbClr val="000000">
                <a:alpha val="57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311700" y="94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355">
                <a:solidFill>
                  <a:srgbClr val="CC0000"/>
                </a:solidFill>
                <a:latin typeface="Montserrat"/>
                <a:ea typeface="Montserrat"/>
                <a:cs typeface="Montserrat"/>
                <a:sym typeface="Montserrat"/>
              </a:rPr>
              <a:t>Business Insights &amp; </a:t>
            </a:r>
            <a:r>
              <a:rPr b="1" lang="en" sz="2355">
                <a:solidFill>
                  <a:srgbClr val="CC0000"/>
                </a:solidFill>
                <a:latin typeface="Montserrat"/>
                <a:ea typeface="Montserrat"/>
                <a:cs typeface="Montserrat"/>
                <a:sym typeface="Montserrat"/>
              </a:rPr>
              <a:t>Recommendations</a:t>
            </a:r>
            <a:endParaRPr b="1" sz="3355">
              <a:solidFill>
                <a:srgbClr val="CC0000"/>
              </a:solidFill>
              <a:latin typeface="Montserrat"/>
              <a:ea typeface="Montserrat"/>
              <a:cs typeface="Montserrat"/>
              <a:sym typeface="Montserrat"/>
            </a:endParaRPr>
          </a:p>
        </p:txBody>
      </p:sp>
      <p:sp>
        <p:nvSpPr>
          <p:cNvPr id="354" name="Google Shape;354;p57"/>
          <p:cNvSpPr txBox="1"/>
          <p:nvPr>
            <p:ph idx="1" type="body"/>
          </p:nvPr>
        </p:nvSpPr>
        <p:spPr>
          <a:xfrm>
            <a:off x="198600" y="539325"/>
            <a:ext cx="8746800" cy="4504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40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Rossmann should focus on increasing the promotional offers per quarter for a,c,d and can minimize for b.</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The most selling and crowded store type is </a:t>
            </a:r>
            <a:r>
              <a:rPr lang="en" sz="1400">
                <a:solidFill>
                  <a:srgbClr val="073763"/>
                </a:solidFill>
                <a:highlight>
                  <a:srgbClr val="FFFFFF"/>
                </a:highlight>
                <a:latin typeface="Montserrat"/>
                <a:ea typeface="Montserrat"/>
                <a:cs typeface="Montserrat"/>
                <a:sym typeface="Montserrat"/>
              </a:rPr>
              <a:t>B </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Sales is highly correlated to the number of Customers.</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For all stores, Promotion leads to increase in Sales and Customers both.</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The stores which are opened during the School Holiday have more sales than normal days.</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More stores are opened during School holidays than State holidays.</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Rossman should try to focus on reducing the Promo offers for store type b during StateHolidays as there is no substantial increase in Sales.</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Sales are increased during Christmas week, this might be due to the fact that people buy more beauty products during a Christmas celebration.</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Rossmann can divert some of the Promos from being offered on SchoolHolidays to No SchoolHolidays to maximise the Sales revenue. </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Absence of values in features CompetitionOpenSinceYear/Month doesn’t indicate the absence of competition as CompetitionDistance values are not null where the other two values are null.</a:t>
            </a:r>
            <a:endParaRPr sz="1400">
              <a:solidFill>
                <a:srgbClr val="07376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rgbClr val="073763"/>
              </a:buClr>
              <a:buSzPts val="1400"/>
              <a:buFont typeface="Montserrat"/>
              <a:buChar char="●"/>
            </a:pPr>
            <a:r>
              <a:rPr lang="en" sz="1400">
                <a:solidFill>
                  <a:srgbClr val="073763"/>
                </a:solidFill>
                <a:highlight>
                  <a:srgbClr val="FFFFFF"/>
                </a:highlight>
                <a:latin typeface="Montserrat"/>
                <a:ea typeface="Montserrat"/>
                <a:cs typeface="Montserrat"/>
                <a:sym typeface="Montserrat"/>
              </a:rPr>
              <a:t>After analysing sales using Fourier decomposition, found that there’s a little seasonality component in the Sales data.</a:t>
            </a:r>
            <a:endParaRPr sz="1400">
              <a:solidFill>
                <a:srgbClr val="073763"/>
              </a:solidFill>
              <a:highlight>
                <a:srgbClr val="FFFFFF"/>
              </a:highlight>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1200"/>
              </a:spcBef>
              <a:spcAft>
                <a:spcPts val="1200"/>
              </a:spcAft>
              <a:buNone/>
            </a:pPr>
            <a:r>
              <a:t/>
            </a:r>
            <a:endParaRPr sz="1000">
              <a:solidFill>
                <a:srgbClr val="073763"/>
              </a:solidFill>
              <a:highlight>
                <a:srgbClr val="FFFFFF"/>
              </a:highlight>
            </a:endParaRPr>
          </a:p>
        </p:txBody>
      </p:sp>
      <p:pic>
        <p:nvPicPr>
          <p:cNvPr id="355" name="Google Shape;355;p57"/>
          <p:cNvPicPr preferRelativeResize="0"/>
          <p:nvPr/>
        </p:nvPicPr>
        <p:blipFill>
          <a:blip r:embed="rId3">
            <a:alphaModFix/>
          </a:blip>
          <a:stretch>
            <a:fillRect/>
          </a:stretch>
        </p:blipFill>
        <p:spPr>
          <a:xfrm>
            <a:off x="8732375" y="94375"/>
            <a:ext cx="262724" cy="269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ph type="title"/>
          </p:nvPr>
        </p:nvSpPr>
        <p:spPr>
          <a:xfrm>
            <a:off x="311700" y="94375"/>
            <a:ext cx="8520600" cy="59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Conclusio</a:t>
            </a:r>
            <a:r>
              <a:rPr b="1" lang="en">
                <a:solidFill>
                  <a:srgbClr val="CC0000"/>
                </a:solidFill>
                <a:latin typeface="Montserrat"/>
                <a:ea typeface="Montserrat"/>
                <a:cs typeface="Montserrat"/>
                <a:sym typeface="Montserrat"/>
              </a:rPr>
              <a:t>n &amp; Challenges</a:t>
            </a:r>
            <a:endParaRPr b="1">
              <a:solidFill>
                <a:srgbClr val="CC0000"/>
              </a:solidFill>
              <a:latin typeface="Montserrat"/>
              <a:ea typeface="Montserrat"/>
              <a:cs typeface="Montserrat"/>
              <a:sym typeface="Montserrat"/>
            </a:endParaRPr>
          </a:p>
        </p:txBody>
      </p:sp>
      <p:sp>
        <p:nvSpPr>
          <p:cNvPr id="361" name="Google Shape;361;p58"/>
          <p:cNvSpPr txBox="1"/>
          <p:nvPr>
            <p:ph idx="1" type="body"/>
          </p:nvPr>
        </p:nvSpPr>
        <p:spPr>
          <a:xfrm>
            <a:off x="311700" y="543950"/>
            <a:ext cx="8520600" cy="442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73763"/>
              </a:buClr>
              <a:buSzPts val="1200"/>
              <a:buFont typeface="Montserrat"/>
              <a:buChar char="●"/>
            </a:pPr>
            <a:r>
              <a:rPr lang="en" sz="1200">
                <a:solidFill>
                  <a:srgbClr val="073763"/>
                </a:solidFill>
                <a:highlight>
                  <a:srgbClr val="FFFFFF"/>
                </a:highlight>
                <a:latin typeface="Montserrat"/>
                <a:ea typeface="Montserrat"/>
                <a:cs typeface="Montserrat"/>
                <a:sym typeface="Montserrat"/>
              </a:rPr>
              <a:t> We have generated sales predictions for the Rossmann store chain 6 weeks in advance using </a:t>
            </a:r>
            <a:r>
              <a:rPr lang="en" sz="1200">
                <a:solidFill>
                  <a:srgbClr val="073763"/>
                </a:solidFill>
                <a:highlight>
                  <a:srgbClr val="FFFFFF"/>
                </a:highlight>
                <a:latin typeface="Montserrat"/>
                <a:ea typeface="Montserrat"/>
                <a:cs typeface="Montserrat"/>
                <a:sym typeface="Montserrat"/>
              </a:rPr>
              <a:t>regression</a:t>
            </a:r>
            <a:r>
              <a:rPr lang="en" sz="1200">
                <a:solidFill>
                  <a:srgbClr val="073763"/>
                </a:solidFill>
                <a:highlight>
                  <a:srgbClr val="FFFFFF"/>
                </a:highlight>
                <a:latin typeface="Montserrat"/>
                <a:ea typeface="Montserrat"/>
                <a:cs typeface="Montserrat"/>
                <a:sym typeface="Montserrat"/>
              </a:rPr>
              <a:t> models. While conducting EDA for modeling, we found many interesting insights. Although many stores were closed on Sunday, those that were opened saw a great amount of sales revenue. Assortment b had the highest sales, but it was only available in tybe-b stores among 4 types of store in total. We hope that these findings will be helpful for business decision-makers to optimize their profits.</a:t>
            </a:r>
            <a:endParaRPr sz="1200">
              <a:solidFill>
                <a:srgbClr val="073763"/>
              </a:solidFill>
              <a:highlight>
                <a:srgbClr val="FFFFFF"/>
              </a:highlight>
              <a:latin typeface="Montserrat"/>
              <a:ea typeface="Montserrat"/>
              <a:cs typeface="Montserrat"/>
              <a:sym typeface="Montserrat"/>
            </a:endParaRPr>
          </a:p>
          <a:p>
            <a:pPr indent="-304800" lvl="0" marL="457200" rtl="0" algn="l">
              <a:spcBef>
                <a:spcPts val="0"/>
              </a:spcBef>
              <a:spcAft>
                <a:spcPts val="0"/>
              </a:spcAft>
              <a:buClr>
                <a:srgbClr val="073763"/>
              </a:buClr>
              <a:buSzPts val="1200"/>
              <a:buFont typeface="Montserrat"/>
              <a:buChar char="●"/>
            </a:pPr>
            <a:r>
              <a:rPr lang="en" sz="1200">
                <a:solidFill>
                  <a:srgbClr val="073763"/>
                </a:solidFill>
                <a:highlight>
                  <a:schemeClr val="lt1"/>
                </a:highlight>
                <a:latin typeface="Montserrat"/>
                <a:ea typeface="Montserrat"/>
                <a:cs typeface="Montserrat"/>
                <a:sym typeface="Montserrat"/>
              </a:rPr>
              <a:t>Rossmann stores should focus on opening and operating stores with the aim of increasing customer count. The associated factors could be visibility, population density etc.</a:t>
            </a:r>
            <a:endParaRPr sz="1200">
              <a:solidFill>
                <a:srgbClr val="073763"/>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073763"/>
              </a:buClr>
              <a:buSzPts val="1200"/>
              <a:buFont typeface="Montserrat"/>
              <a:buChar char="●"/>
            </a:pPr>
            <a:r>
              <a:rPr lang="en" sz="1200">
                <a:solidFill>
                  <a:srgbClr val="073763"/>
                </a:solidFill>
                <a:highlight>
                  <a:schemeClr val="lt1"/>
                </a:highlight>
                <a:latin typeface="Montserrat"/>
                <a:ea typeface="Montserrat"/>
                <a:cs typeface="Montserrat"/>
                <a:sym typeface="Montserrat"/>
              </a:rPr>
              <a:t>Competition’s nearness adversely affects sales and thus the location of store should accordingly be chosen.</a:t>
            </a:r>
            <a:endParaRPr sz="1200">
              <a:solidFill>
                <a:srgbClr val="073763"/>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073763"/>
              </a:buClr>
              <a:buSzPts val="1200"/>
              <a:buFont typeface="Montserrat"/>
              <a:buChar char="●"/>
            </a:pPr>
            <a:r>
              <a:rPr lang="en" sz="1200">
                <a:solidFill>
                  <a:srgbClr val="073763"/>
                </a:solidFill>
                <a:highlight>
                  <a:schemeClr val="lt1"/>
                </a:highlight>
                <a:latin typeface="Montserrat"/>
                <a:ea typeface="Montserrat"/>
                <a:cs typeface="Montserrat"/>
                <a:sym typeface="Montserrat"/>
              </a:rPr>
              <a:t>The Promo2C program needs a revision, as it is not yielding expected results. Although it is a weak variable influencing sales, the stores that signed up for it are not performing as expected. There may be other factors working against them such as staff training, customer satisfaction etc. Such data needs to be analysed and promotion program or other offers should thereupon be designed.</a:t>
            </a:r>
            <a:endParaRPr sz="1200">
              <a:solidFill>
                <a:srgbClr val="073763"/>
              </a:solidFill>
              <a:highlight>
                <a:schemeClr val="lt1"/>
              </a:highlight>
              <a:latin typeface="Montserrat"/>
              <a:ea typeface="Montserrat"/>
              <a:cs typeface="Montserrat"/>
              <a:sym typeface="Montserrat"/>
            </a:endParaRPr>
          </a:p>
          <a:p>
            <a:pPr indent="0" lvl="0" marL="0" rtl="0" algn="l">
              <a:spcBef>
                <a:spcPts val="800"/>
              </a:spcBef>
              <a:spcAft>
                <a:spcPts val="0"/>
              </a:spcAft>
              <a:buNone/>
            </a:pPr>
            <a:r>
              <a:rPr b="1" lang="en" sz="1200">
                <a:solidFill>
                  <a:srgbClr val="073763"/>
                </a:solidFill>
                <a:highlight>
                  <a:schemeClr val="lt1"/>
                </a:highlight>
                <a:latin typeface="Montserrat"/>
                <a:ea typeface="Montserrat"/>
                <a:cs typeface="Montserrat"/>
                <a:sym typeface="Montserrat"/>
              </a:rPr>
              <a:t>Challenges: </a:t>
            </a:r>
            <a:endParaRPr b="1" sz="1200">
              <a:solidFill>
                <a:srgbClr val="073763"/>
              </a:solidFill>
              <a:highlight>
                <a:schemeClr val="lt1"/>
              </a:highlight>
              <a:latin typeface="Montserrat"/>
              <a:ea typeface="Montserrat"/>
              <a:cs typeface="Montserrat"/>
              <a:sym typeface="Montserrat"/>
            </a:endParaRPr>
          </a:p>
          <a:p>
            <a:pPr indent="-304800" lvl="0" marL="457200" rtl="0" algn="l">
              <a:spcBef>
                <a:spcPts val="800"/>
              </a:spcBef>
              <a:spcAft>
                <a:spcPts val="0"/>
              </a:spcAft>
              <a:buClr>
                <a:srgbClr val="073763"/>
              </a:buClr>
              <a:buSzPts val="1200"/>
              <a:buFont typeface="Montserrat"/>
              <a:buChar char="★"/>
            </a:pPr>
            <a:r>
              <a:rPr lang="en" sz="1200">
                <a:solidFill>
                  <a:srgbClr val="073763"/>
                </a:solidFill>
                <a:highlight>
                  <a:schemeClr val="lt1"/>
                </a:highlight>
                <a:latin typeface="Montserrat"/>
                <a:ea typeface="Montserrat"/>
                <a:cs typeface="Montserrat"/>
                <a:sym typeface="Montserrat"/>
              </a:rPr>
              <a:t>Handling large amount of sales data (10,17,210 observations on 13 variables).</a:t>
            </a:r>
            <a:endParaRPr sz="1200">
              <a:solidFill>
                <a:srgbClr val="073763"/>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073763"/>
              </a:buClr>
              <a:buSzPts val="1200"/>
              <a:buFont typeface="Montserrat"/>
              <a:buChar char="★"/>
            </a:pPr>
            <a:r>
              <a:rPr lang="en" sz="1200">
                <a:solidFill>
                  <a:srgbClr val="073763"/>
                </a:solidFill>
                <a:highlight>
                  <a:schemeClr val="lt1"/>
                </a:highlight>
                <a:latin typeface="Montserrat"/>
                <a:ea typeface="Montserrat"/>
                <a:cs typeface="Montserrat"/>
                <a:sym typeface="Montserrat"/>
              </a:rPr>
              <a:t>Prediction of Sales for individual store (out of 1115)and most of stores have different pattern of sales. A single model cannot fit to all stores.</a:t>
            </a:r>
            <a:endParaRPr sz="1200">
              <a:solidFill>
                <a:srgbClr val="073763"/>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200">
              <a:solidFill>
                <a:srgbClr val="073763"/>
              </a:solidFill>
              <a:highlight>
                <a:schemeClr val="lt1"/>
              </a:highlight>
              <a:latin typeface="Montserrat"/>
              <a:ea typeface="Montserrat"/>
              <a:cs typeface="Montserrat"/>
              <a:sym typeface="Montserrat"/>
            </a:endParaRPr>
          </a:p>
          <a:p>
            <a:pPr indent="0" lvl="0" marL="0" rtl="0" algn="l">
              <a:spcBef>
                <a:spcPts val="1200"/>
              </a:spcBef>
              <a:spcAft>
                <a:spcPts val="1200"/>
              </a:spcAft>
              <a:buNone/>
            </a:pPr>
            <a:r>
              <a:t/>
            </a:r>
            <a:endParaRPr sz="1200">
              <a:solidFill>
                <a:srgbClr val="073763"/>
              </a:solidFill>
              <a:highlight>
                <a:srgbClr val="FFFFFF"/>
              </a:highlight>
              <a:latin typeface="Montserrat"/>
              <a:ea typeface="Montserrat"/>
              <a:cs typeface="Montserrat"/>
              <a:sym typeface="Montserrat"/>
            </a:endParaRPr>
          </a:p>
        </p:txBody>
      </p:sp>
      <p:pic>
        <p:nvPicPr>
          <p:cNvPr id="362" name="Google Shape;362;p58"/>
          <p:cNvPicPr preferRelativeResize="0"/>
          <p:nvPr/>
        </p:nvPicPr>
        <p:blipFill>
          <a:blip r:embed="rId3">
            <a:alphaModFix/>
          </a:blip>
          <a:stretch>
            <a:fillRect/>
          </a:stretch>
        </p:blipFill>
        <p:spPr>
          <a:xfrm>
            <a:off x="8732375" y="94375"/>
            <a:ext cx="262724" cy="269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9"/>
          <p:cNvPicPr preferRelativeResize="0"/>
          <p:nvPr/>
        </p:nvPicPr>
        <p:blipFill>
          <a:blip r:embed="rId3">
            <a:alphaModFix/>
          </a:blip>
          <a:stretch>
            <a:fillRect/>
          </a:stretch>
        </p:blipFill>
        <p:spPr>
          <a:xfrm>
            <a:off x="8732375" y="94375"/>
            <a:ext cx="262724" cy="269825"/>
          </a:xfrm>
          <a:prstGeom prst="rect">
            <a:avLst/>
          </a:prstGeom>
          <a:noFill/>
          <a:ln>
            <a:noFill/>
          </a:ln>
        </p:spPr>
      </p:pic>
      <p:sp>
        <p:nvSpPr>
          <p:cNvPr id="368" name="Google Shape;368;p59"/>
          <p:cNvSpPr txBox="1"/>
          <p:nvPr/>
        </p:nvSpPr>
        <p:spPr>
          <a:xfrm>
            <a:off x="2260050" y="1786650"/>
            <a:ext cx="4623900" cy="785100"/>
          </a:xfrm>
          <a:prstGeom prst="rect">
            <a:avLst/>
          </a:prstGeom>
          <a:noFill/>
          <a:ln>
            <a:noFill/>
          </a:ln>
          <a:effectLst>
            <a:outerShdw blurRad="100013" rotWithShape="0" algn="bl" dir="5400000" dist="114300">
              <a:srgbClr val="000000">
                <a:alpha val="25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CC0000"/>
                </a:solidFill>
              </a:rPr>
              <a:t>THANK YOU</a:t>
            </a:r>
            <a:endParaRPr b="1" sz="39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CC0000"/>
                </a:solidFill>
                <a:latin typeface="Montserrat"/>
                <a:ea typeface="Montserrat"/>
                <a:cs typeface="Montserrat"/>
                <a:sym typeface="Montserrat"/>
              </a:rPr>
              <a:t>Problem Formulation &amp; Business Objective </a:t>
            </a:r>
            <a:endParaRPr b="1" sz="2820">
              <a:solidFill>
                <a:srgbClr val="CC0000"/>
              </a:solidFill>
              <a:latin typeface="Montserrat"/>
              <a:ea typeface="Montserrat"/>
              <a:cs typeface="Montserrat"/>
              <a:sym typeface="Montserrat"/>
            </a:endParaRPr>
          </a:p>
        </p:txBody>
      </p:sp>
      <p:sp>
        <p:nvSpPr>
          <p:cNvPr id="122" name="Google Shape;122;p28"/>
          <p:cNvSpPr txBox="1"/>
          <p:nvPr>
            <p:ph idx="1" type="body"/>
          </p:nvPr>
        </p:nvSpPr>
        <p:spPr>
          <a:xfrm>
            <a:off x="311700" y="771475"/>
            <a:ext cx="8520600" cy="42645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73763"/>
              </a:buClr>
              <a:buSzPts val="1700"/>
              <a:buChar char="●"/>
            </a:pPr>
            <a:r>
              <a:rPr b="1" lang="en" sz="1700">
                <a:solidFill>
                  <a:srgbClr val="073763"/>
                </a:solidFill>
                <a:latin typeface="Montserrat"/>
                <a:ea typeface="Montserrat"/>
                <a:cs typeface="Montserrat"/>
                <a:sym typeface="Montserrat"/>
              </a:rPr>
              <a:t>Client:</a:t>
            </a:r>
            <a:r>
              <a:rPr lang="en" sz="1700">
                <a:solidFill>
                  <a:srgbClr val="073763"/>
                </a:solidFill>
                <a:latin typeface="Montserrat"/>
                <a:ea typeface="Montserrat"/>
                <a:cs typeface="Montserrat"/>
                <a:sym typeface="Montserrat"/>
              </a:rPr>
              <a:t> </a:t>
            </a:r>
            <a:r>
              <a:rPr lang="en" sz="1700">
                <a:solidFill>
                  <a:srgbClr val="073763"/>
                </a:solidFill>
                <a:latin typeface="Montserrat"/>
                <a:ea typeface="Montserrat"/>
                <a:cs typeface="Montserrat"/>
                <a:sym typeface="Montserrat"/>
              </a:rPr>
              <a:t>Rossmann is one of the largest </a:t>
            </a:r>
            <a:r>
              <a:rPr lang="en" sz="1700">
                <a:solidFill>
                  <a:srgbClr val="073763"/>
                </a:solidFill>
                <a:latin typeface="Montserrat"/>
                <a:ea typeface="Montserrat"/>
                <a:cs typeface="Montserrat"/>
                <a:sym typeface="Montserrat"/>
              </a:rPr>
              <a:t>drugstore</a:t>
            </a:r>
            <a:r>
              <a:rPr lang="en" sz="1700">
                <a:solidFill>
                  <a:srgbClr val="073763"/>
                </a:solidFill>
                <a:latin typeface="Montserrat"/>
                <a:ea typeface="Montserrat"/>
                <a:cs typeface="Montserrat"/>
                <a:sym typeface="Montserrat"/>
              </a:rPr>
              <a:t> chains in Europe &amp; largest in Germany.</a:t>
            </a:r>
            <a:endParaRPr sz="1700">
              <a:solidFill>
                <a:srgbClr val="073763"/>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rtl="0" algn="l">
              <a:lnSpc>
                <a:spcPct val="100000"/>
              </a:lnSpc>
              <a:spcBef>
                <a:spcPts val="0"/>
              </a:spcBef>
              <a:spcAft>
                <a:spcPts val="0"/>
              </a:spcAft>
              <a:buClr>
                <a:srgbClr val="073763"/>
              </a:buClr>
              <a:buSzPts val="1700"/>
              <a:buChar char="●"/>
            </a:pPr>
            <a:r>
              <a:rPr b="1" lang="en" sz="1700">
                <a:solidFill>
                  <a:srgbClr val="073763"/>
                </a:solidFill>
                <a:latin typeface="Montserrat"/>
                <a:ea typeface="Montserrat"/>
                <a:cs typeface="Montserrat"/>
                <a:sym typeface="Montserrat"/>
              </a:rPr>
              <a:t>Objective</a:t>
            </a:r>
            <a:r>
              <a:rPr lang="en" sz="1700">
                <a:solidFill>
                  <a:srgbClr val="073763"/>
                </a:solidFill>
                <a:latin typeface="Montserrat"/>
                <a:ea typeface="Montserrat"/>
                <a:cs typeface="Montserrat"/>
                <a:sym typeface="Montserrat"/>
              </a:rPr>
              <a:t>: Sales Forecast - </a:t>
            </a:r>
            <a:r>
              <a:rPr lang="en" sz="1700">
                <a:solidFill>
                  <a:srgbClr val="073763"/>
                </a:solidFill>
                <a:highlight>
                  <a:srgbClr val="FFFFFF"/>
                </a:highlight>
                <a:latin typeface="Montserrat"/>
                <a:ea typeface="Montserrat"/>
                <a:cs typeface="Montserrat"/>
                <a:sym typeface="Montserrat"/>
              </a:rPr>
              <a:t>Predict sales for 6 weeks in advance given the data. </a:t>
            </a:r>
            <a:endParaRPr sz="1700">
              <a:solidFill>
                <a:srgbClr val="073763"/>
              </a:solidFill>
              <a:highlight>
                <a:srgbClr val="FFFFFF"/>
              </a:highlight>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00000"/>
              </a:lnSpc>
              <a:spcBef>
                <a:spcPts val="0"/>
              </a:spcBef>
              <a:spcAft>
                <a:spcPts val="0"/>
              </a:spcAft>
              <a:buClr>
                <a:srgbClr val="073763"/>
              </a:buClr>
              <a:buSzPts val="1700"/>
              <a:buChar char="●"/>
            </a:pPr>
            <a:r>
              <a:rPr b="1" lang="en" sz="1700">
                <a:solidFill>
                  <a:srgbClr val="073763"/>
                </a:solidFill>
                <a:latin typeface="Montserrat"/>
                <a:ea typeface="Montserrat"/>
                <a:cs typeface="Montserrat"/>
                <a:sym typeface="Montserrat"/>
              </a:rPr>
              <a:t>Challenges:</a:t>
            </a:r>
            <a:r>
              <a:rPr lang="en" sz="1700">
                <a:solidFill>
                  <a:srgbClr val="073763"/>
                </a:solidFill>
                <a:latin typeface="Montserrat"/>
                <a:ea typeface="Montserrat"/>
                <a:cs typeface="Montserrat"/>
                <a:sym typeface="Montserrat"/>
              </a:rPr>
              <a:t> </a:t>
            </a:r>
            <a:r>
              <a:rPr lang="en" sz="1700">
                <a:solidFill>
                  <a:srgbClr val="073763"/>
                </a:solidFill>
                <a:highlight>
                  <a:srgbClr val="FFFFFF"/>
                </a:highlight>
                <a:latin typeface="Montserrat"/>
                <a:ea typeface="Montserrat"/>
                <a:cs typeface="Montserrat"/>
                <a:sym typeface="Montserrat"/>
              </a:rPr>
              <a:t>Provided with historical sales data </a:t>
            </a:r>
            <a:r>
              <a:rPr lang="en" sz="1700">
                <a:solidFill>
                  <a:srgbClr val="073763"/>
                </a:solidFill>
                <a:latin typeface="Montserrat"/>
                <a:ea typeface="Montserrat"/>
                <a:cs typeface="Montserrat"/>
                <a:sym typeface="Montserrat"/>
              </a:rPr>
              <a:t> for 1115 different stores and has been provided from Jan'2013 through July' 2015(2 years 7 months).</a:t>
            </a:r>
            <a:endParaRPr sz="1700">
              <a:solidFill>
                <a:srgbClr val="073763"/>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rtl="0" algn="l">
              <a:lnSpc>
                <a:spcPct val="100000"/>
              </a:lnSpc>
              <a:spcBef>
                <a:spcPts val="0"/>
              </a:spcBef>
              <a:spcAft>
                <a:spcPts val="0"/>
              </a:spcAft>
              <a:buClr>
                <a:srgbClr val="073763"/>
              </a:buClr>
              <a:buSzPts val="1700"/>
              <a:buFont typeface="Montserrat"/>
              <a:buChar char="●"/>
            </a:pPr>
            <a:r>
              <a:rPr lang="en" sz="1700">
                <a:solidFill>
                  <a:srgbClr val="073763"/>
                </a:solidFill>
                <a:latin typeface="Montserrat"/>
                <a:ea typeface="Montserrat"/>
                <a:cs typeface="Montserrat"/>
                <a:sym typeface="Montserrat"/>
              </a:rPr>
              <a:t>Store sales are influenced by many factors, including promotions, competition, school and state holidays, seasonality and locality.</a:t>
            </a:r>
            <a:endParaRPr sz="1700">
              <a:solidFill>
                <a:srgbClr val="073763"/>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700">
              <a:solidFill>
                <a:srgbClr val="073763"/>
              </a:solidFill>
              <a:latin typeface="Montserrat"/>
              <a:ea typeface="Montserrat"/>
              <a:cs typeface="Montserrat"/>
              <a:sym typeface="Montserrat"/>
            </a:endParaRPr>
          </a:p>
          <a:p>
            <a:pPr indent="-336550" lvl="0" marL="457200" rtl="0" algn="l">
              <a:lnSpc>
                <a:spcPct val="100000"/>
              </a:lnSpc>
              <a:spcBef>
                <a:spcPts val="0"/>
              </a:spcBef>
              <a:spcAft>
                <a:spcPts val="0"/>
              </a:spcAft>
              <a:buClr>
                <a:srgbClr val="073763"/>
              </a:buClr>
              <a:buSzPts val="1700"/>
              <a:buFont typeface="Montserrat"/>
              <a:buChar char="●"/>
            </a:pPr>
            <a:r>
              <a:rPr lang="en" sz="1700">
                <a:solidFill>
                  <a:srgbClr val="073763"/>
                </a:solidFill>
                <a:latin typeface="Montserrat"/>
                <a:ea typeface="Montserrat"/>
                <a:cs typeface="Montserrat"/>
                <a:sym typeface="Montserrat"/>
              </a:rPr>
              <a:t>To provide useful insights which can help increase in productivity.</a:t>
            </a:r>
            <a:endParaRPr sz="1700">
              <a:solidFill>
                <a:srgbClr val="073763"/>
              </a:solidFill>
              <a:latin typeface="Montserrat"/>
              <a:ea typeface="Montserrat"/>
              <a:cs typeface="Montserrat"/>
              <a:sym typeface="Montserrat"/>
            </a:endParaRPr>
          </a:p>
          <a:p>
            <a:pPr indent="-336550" lvl="0" marL="457200" marR="0" rtl="0" algn="l">
              <a:lnSpc>
                <a:spcPct val="100000"/>
              </a:lnSpc>
              <a:spcBef>
                <a:spcPts val="1200"/>
              </a:spcBef>
              <a:spcAft>
                <a:spcPts val="0"/>
              </a:spcAft>
              <a:buClr>
                <a:srgbClr val="073763"/>
              </a:buClr>
              <a:buSzPts val="1700"/>
              <a:buFont typeface="Montserrat"/>
              <a:buChar char="●"/>
            </a:pPr>
            <a:r>
              <a:rPr lang="en" sz="1700">
                <a:solidFill>
                  <a:srgbClr val="073763"/>
                </a:solidFill>
                <a:latin typeface="Montserrat"/>
                <a:ea typeface="Montserrat"/>
                <a:cs typeface="Montserrat"/>
                <a:sym typeface="Montserrat"/>
              </a:rPr>
              <a:t>What model is appropriate to predict sales?</a:t>
            </a:r>
            <a:endParaRPr sz="1700">
              <a:solidFill>
                <a:srgbClr val="073763"/>
              </a:solidFill>
              <a:latin typeface="Montserrat"/>
              <a:ea typeface="Montserrat"/>
              <a:cs typeface="Montserrat"/>
              <a:sym typeface="Montserrat"/>
            </a:endParaRPr>
          </a:p>
          <a:p>
            <a:pPr indent="457200" lvl="0" marL="0" rtl="0" algn="l">
              <a:spcBef>
                <a:spcPts val="0"/>
              </a:spcBef>
              <a:spcAft>
                <a:spcPts val="1200"/>
              </a:spcAft>
              <a:buNone/>
            </a:pPr>
            <a:r>
              <a:t/>
            </a:r>
            <a:endParaRPr>
              <a:solidFill>
                <a:srgbClr val="FF0000"/>
              </a:solidFill>
            </a:endParaRPr>
          </a:p>
        </p:txBody>
      </p:sp>
      <p:pic>
        <p:nvPicPr>
          <p:cNvPr id="123" name="Google Shape;123;p28"/>
          <p:cNvPicPr preferRelativeResize="0"/>
          <p:nvPr/>
        </p:nvPicPr>
        <p:blipFill>
          <a:blip r:embed="rId3">
            <a:alphaModFix/>
          </a:blip>
          <a:stretch>
            <a:fillRect/>
          </a:stretch>
        </p:blipFill>
        <p:spPr>
          <a:xfrm>
            <a:off x="8732375" y="94375"/>
            <a:ext cx="262724" cy="26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9"/>
          <p:cNvPicPr preferRelativeResize="0"/>
          <p:nvPr/>
        </p:nvPicPr>
        <p:blipFill>
          <a:blip r:embed="rId3">
            <a:alphaModFix/>
          </a:blip>
          <a:stretch>
            <a:fillRect/>
          </a:stretch>
        </p:blipFill>
        <p:spPr>
          <a:xfrm>
            <a:off x="8732375" y="94375"/>
            <a:ext cx="262724" cy="269825"/>
          </a:xfrm>
          <a:prstGeom prst="rect">
            <a:avLst/>
          </a:prstGeom>
          <a:noFill/>
          <a:ln>
            <a:noFill/>
          </a:ln>
        </p:spPr>
      </p:pic>
      <p:graphicFrame>
        <p:nvGraphicFramePr>
          <p:cNvPr id="129" name="Google Shape;129;p29"/>
          <p:cNvGraphicFramePr/>
          <p:nvPr/>
        </p:nvGraphicFramePr>
        <p:xfrm>
          <a:off x="265050" y="817450"/>
          <a:ext cx="3000000" cy="3000000"/>
        </p:xfrm>
        <a:graphic>
          <a:graphicData uri="http://schemas.openxmlformats.org/drawingml/2006/table">
            <a:tbl>
              <a:tblPr>
                <a:noFill/>
                <a:tableStyleId>{808BD332-ADAB-484D-9143-CA0D034C2F98}</a:tableStyleId>
              </a:tblPr>
              <a:tblGrid>
                <a:gridCol w="1057275"/>
                <a:gridCol w="1885950"/>
                <a:gridCol w="3113325"/>
                <a:gridCol w="1064875"/>
                <a:gridCol w="1336775"/>
              </a:tblGrid>
              <a:tr h="100000">
                <a:tc>
                  <a:txBody>
                    <a:bodyPr/>
                    <a:lstStyle/>
                    <a:p>
                      <a:pPr indent="0" lvl="0" marL="0" rtl="0" algn="ctr">
                        <a:lnSpc>
                          <a:spcPct val="115000"/>
                        </a:lnSpc>
                        <a:spcBef>
                          <a:spcPts val="0"/>
                        </a:spcBef>
                        <a:spcAft>
                          <a:spcPts val="0"/>
                        </a:spcAft>
                        <a:buNone/>
                      </a:pPr>
                      <a:r>
                        <a:rPr b="1" lang="en">
                          <a:solidFill>
                            <a:srgbClr val="073763"/>
                          </a:solidFill>
                          <a:latin typeface="Montserrat"/>
                          <a:ea typeface="Montserrat"/>
                          <a:cs typeface="Montserrat"/>
                          <a:sym typeface="Montserrat"/>
                        </a:rPr>
                        <a:t>S.no</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073763"/>
                          </a:solidFill>
                          <a:latin typeface="Montserrat"/>
                          <a:ea typeface="Montserrat"/>
                          <a:cs typeface="Montserrat"/>
                          <a:sym typeface="Montserrat"/>
                        </a:rPr>
                        <a:t>Data Set</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073763"/>
                          </a:solidFill>
                          <a:latin typeface="Montserrat"/>
                          <a:ea typeface="Montserrat"/>
                          <a:cs typeface="Montserrat"/>
                          <a:sym typeface="Montserrat"/>
                        </a:rPr>
                        <a:t>Variables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073763"/>
                          </a:solidFill>
                          <a:latin typeface="Montserrat"/>
                          <a:ea typeface="Montserrat"/>
                          <a:cs typeface="Montserrat"/>
                          <a:sym typeface="Montserrat"/>
                        </a:rPr>
                        <a:t>No. of  Variables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073763"/>
                          </a:solidFill>
                          <a:latin typeface="Montserrat"/>
                          <a:ea typeface="Montserrat"/>
                          <a:cs typeface="Montserrat"/>
                          <a:sym typeface="Montserrat"/>
                        </a:rPr>
                        <a:t>No. of</a:t>
                      </a:r>
                      <a:endParaRPr b="1">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a:solidFill>
                            <a:srgbClr val="073763"/>
                          </a:solidFill>
                          <a:latin typeface="Montserrat"/>
                          <a:ea typeface="Montserrat"/>
                          <a:cs typeface="Montserrat"/>
                          <a:sym typeface="Montserrat"/>
                        </a:rPr>
                        <a:t>Observation</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04900">
                <a:tc>
                  <a:txBody>
                    <a:bodyPr/>
                    <a:lstStyle/>
                    <a:p>
                      <a:pPr indent="0" lvl="0" marL="0" rtl="0" algn="ctr">
                        <a:lnSpc>
                          <a:spcPct val="115000"/>
                        </a:lnSpc>
                        <a:spcBef>
                          <a:spcPts val="0"/>
                        </a:spcBef>
                        <a:spcAft>
                          <a:spcPts val="0"/>
                        </a:spcAft>
                        <a:buNone/>
                      </a:pPr>
                      <a:r>
                        <a:rPr lang="en">
                          <a:solidFill>
                            <a:srgbClr val="073763"/>
                          </a:solidFill>
                          <a:latin typeface="Montserrat"/>
                          <a:ea typeface="Montserrat"/>
                          <a:cs typeface="Montserrat"/>
                          <a:sym typeface="Montserrat"/>
                        </a:rPr>
                        <a:t>1.</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Rossmann Stores</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Data.csv</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store, day of week, date, sales, customers, open, promo, state holiday, school holiday</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073763"/>
                          </a:solidFill>
                          <a:latin typeface="Montserrat"/>
                          <a:ea typeface="Montserrat"/>
                          <a:cs typeface="Montserrat"/>
                          <a:sym typeface="Montserrat"/>
                        </a:rPr>
                        <a:t>9</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073763"/>
                          </a:solidFill>
                          <a:latin typeface="Montserrat"/>
                          <a:ea typeface="Montserrat"/>
                          <a:cs typeface="Montserrat"/>
                          <a:sym typeface="Montserrat"/>
                        </a:rPr>
                        <a:t>1017209</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33575">
                <a:tc>
                  <a:txBody>
                    <a:bodyPr/>
                    <a:lstStyle/>
                    <a:p>
                      <a:pPr indent="0" lvl="0" marL="0" rtl="0" algn="ctr">
                        <a:lnSpc>
                          <a:spcPct val="115000"/>
                        </a:lnSpc>
                        <a:spcBef>
                          <a:spcPts val="0"/>
                        </a:spcBef>
                        <a:spcAft>
                          <a:spcPts val="0"/>
                        </a:spcAft>
                        <a:buNone/>
                      </a:pPr>
                      <a:r>
                        <a:rPr lang="en">
                          <a:solidFill>
                            <a:srgbClr val="073763"/>
                          </a:solidFill>
                          <a:latin typeface="Montserrat"/>
                          <a:ea typeface="Montserrat"/>
                          <a:cs typeface="Montserrat"/>
                          <a:sym typeface="Montserrat"/>
                        </a:rPr>
                        <a:t>2.</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Stores.csv</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store, storetype, assortment, competition distance, competition open since month, promo2, </a:t>
                      </a:r>
                      <a:r>
                        <a:rPr lang="en">
                          <a:solidFill>
                            <a:srgbClr val="073763"/>
                          </a:solidFill>
                          <a:latin typeface="Montserrat"/>
                          <a:ea typeface="Montserrat"/>
                          <a:cs typeface="Montserrat"/>
                          <a:sym typeface="Montserrat"/>
                        </a:rPr>
                        <a:t>promo2 since</a:t>
                      </a:r>
                      <a:r>
                        <a:rPr lang="en">
                          <a:solidFill>
                            <a:srgbClr val="073763"/>
                          </a:solidFill>
                          <a:latin typeface="Montserrat"/>
                          <a:ea typeface="Montserrat"/>
                          <a:cs typeface="Montserrat"/>
                          <a:sym typeface="Montserrat"/>
                        </a:rPr>
                        <a:t> week, promo2 since year, promo 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073763"/>
                          </a:solidFill>
                          <a:latin typeface="Montserrat"/>
                          <a:ea typeface="Montserrat"/>
                          <a:cs typeface="Montserrat"/>
                          <a:sym typeface="Montserrat"/>
                        </a:rPr>
                        <a:t>10</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073763"/>
                          </a:solidFill>
                          <a:latin typeface="Montserrat"/>
                          <a:ea typeface="Montserrat"/>
                          <a:cs typeface="Montserrat"/>
                          <a:sym typeface="Montserrat"/>
                        </a:rPr>
                        <a:t>1115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0" name="Google Shape;130;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CC0000"/>
                </a:solidFill>
                <a:latin typeface="Montserrat"/>
                <a:ea typeface="Montserrat"/>
                <a:cs typeface="Montserrat"/>
                <a:sym typeface="Montserrat"/>
              </a:rPr>
              <a:t>Data Overview</a:t>
            </a:r>
            <a:endParaRPr b="1" sz="2820">
              <a:solidFill>
                <a:srgbClr val="CC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30"/>
          <p:cNvPicPr preferRelativeResize="0"/>
          <p:nvPr/>
        </p:nvPicPr>
        <p:blipFill>
          <a:blip r:embed="rId3">
            <a:alphaModFix/>
          </a:blip>
          <a:stretch>
            <a:fillRect/>
          </a:stretch>
        </p:blipFill>
        <p:spPr>
          <a:xfrm>
            <a:off x="8732375" y="94375"/>
            <a:ext cx="262724" cy="269825"/>
          </a:xfrm>
          <a:prstGeom prst="rect">
            <a:avLst/>
          </a:prstGeom>
          <a:noFill/>
          <a:ln>
            <a:noFill/>
          </a:ln>
        </p:spPr>
      </p:pic>
      <p:graphicFrame>
        <p:nvGraphicFramePr>
          <p:cNvPr id="136" name="Google Shape;136;p30"/>
          <p:cNvGraphicFramePr/>
          <p:nvPr/>
        </p:nvGraphicFramePr>
        <p:xfrm>
          <a:off x="631800" y="1202400"/>
          <a:ext cx="3000000" cy="3000000"/>
        </p:xfrm>
        <a:graphic>
          <a:graphicData uri="http://schemas.openxmlformats.org/drawingml/2006/table">
            <a:tbl>
              <a:tblPr>
                <a:noFill/>
                <a:tableStyleId>{808BD332-ADAB-484D-9143-CA0D034C2F98}</a:tableStyleId>
              </a:tblPr>
              <a:tblGrid>
                <a:gridCol w="1637700"/>
                <a:gridCol w="1965875"/>
                <a:gridCol w="2059475"/>
                <a:gridCol w="2433950"/>
              </a:tblGrid>
              <a:tr h="801400">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S.No</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Variables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Measurement</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Scale</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Possible</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Values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82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Store</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 to 1115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82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2.</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DayofWeek</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1,2,3,4,5,6,7</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16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3.</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Date</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1/1/2013 to</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7/31/2015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82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4.</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Sales</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Ratio</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 to 41551</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82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Customers</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Ratio</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 to 7338</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7" name="Google Shape;137;p30"/>
          <p:cNvSpPr txBox="1"/>
          <p:nvPr>
            <p:ph type="title"/>
          </p:nvPr>
        </p:nvSpPr>
        <p:spPr>
          <a:xfrm>
            <a:off x="420000" y="26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CC0000"/>
                </a:solidFill>
                <a:latin typeface="Montserrat"/>
                <a:ea typeface="Montserrat"/>
                <a:cs typeface="Montserrat"/>
                <a:sym typeface="Montserrat"/>
              </a:rPr>
              <a:t>Variables</a:t>
            </a:r>
            <a:r>
              <a:rPr b="1" lang="en" sz="2820">
                <a:solidFill>
                  <a:srgbClr val="CC0000"/>
                </a:solidFill>
                <a:latin typeface="Montserrat"/>
                <a:ea typeface="Montserrat"/>
                <a:cs typeface="Montserrat"/>
                <a:sym typeface="Montserrat"/>
              </a:rPr>
              <a:t> Description</a:t>
            </a:r>
            <a:endParaRPr b="1" sz="2820">
              <a:solidFill>
                <a:srgbClr val="CC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31"/>
          <p:cNvPicPr preferRelativeResize="0"/>
          <p:nvPr/>
        </p:nvPicPr>
        <p:blipFill>
          <a:blip r:embed="rId3">
            <a:alphaModFix/>
          </a:blip>
          <a:stretch>
            <a:fillRect/>
          </a:stretch>
        </p:blipFill>
        <p:spPr>
          <a:xfrm>
            <a:off x="8732375" y="94375"/>
            <a:ext cx="262724" cy="269825"/>
          </a:xfrm>
          <a:prstGeom prst="rect">
            <a:avLst/>
          </a:prstGeom>
          <a:noFill/>
          <a:ln>
            <a:noFill/>
          </a:ln>
        </p:spPr>
      </p:pic>
      <p:graphicFrame>
        <p:nvGraphicFramePr>
          <p:cNvPr id="143" name="Google Shape;143;p31"/>
          <p:cNvGraphicFramePr/>
          <p:nvPr/>
        </p:nvGraphicFramePr>
        <p:xfrm>
          <a:off x="306325" y="880600"/>
          <a:ext cx="3000000" cy="3000000"/>
        </p:xfrm>
        <a:graphic>
          <a:graphicData uri="http://schemas.openxmlformats.org/drawingml/2006/table">
            <a:tbl>
              <a:tblPr>
                <a:noFill/>
                <a:tableStyleId>{808BD332-ADAB-484D-9143-CA0D034C2F98}</a:tableStyleId>
              </a:tblPr>
              <a:tblGrid>
                <a:gridCol w="726500"/>
                <a:gridCol w="2541850"/>
                <a:gridCol w="1775300"/>
                <a:gridCol w="3328675"/>
              </a:tblGrid>
              <a:tr h="751350">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S.No</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Variables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Measurement</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Scale</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Possible</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Values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150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6.</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Open</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0(Closed)</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1(Open)</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150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7.</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Promo</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0(No Promotion)</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1(Offering Promotion)</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121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8.</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State Holiday</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a.Public Holiday</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b.Easter Holiday</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c.Christmas Holiday</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 None</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305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9.</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School Holiday</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0(No)</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1(Yes)</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4" name="Google Shape;144;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CC0000"/>
                </a:solidFill>
                <a:latin typeface="Montserrat"/>
                <a:ea typeface="Montserrat"/>
                <a:cs typeface="Montserrat"/>
                <a:sym typeface="Montserrat"/>
              </a:rPr>
              <a:t>Variables</a:t>
            </a:r>
            <a:r>
              <a:rPr b="1" lang="en" sz="2820">
                <a:solidFill>
                  <a:srgbClr val="CC0000"/>
                </a:solidFill>
                <a:latin typeface="Montserrat"/>
                <a:ea typeface="Montserrat"/>
                <a:cs typeface="Montserrat"/>
                <a:sym typeface="Montserrat"/>
              </a:rPr>
              <a:t> Description</a:t>
            </a:r>
            <a:endParaRPr b="1" sz="2820">
              <a:solidFill>
                <a:srgbClr val="CC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2"/>
          <p:cNvPicPr preferRelativeResize="0"/>
          <p:nvPr/>
        </p:nvPicPr>
        <p:blipFill>
          <a:blip r:embed="rId3">
            <a:alphaModFix/>
          </a:blip>
          <a:stretch>
            <a:fillRect/>
          </a:stretch>
        </p:blipFill>
        <p:spPr>
          <a:xfrm>
            <a:off x="8732375" y="94375"/>
            <a:ext cx="262724" cy="269825"/>
          </a:xfrm>
          <a:prstGeom prst="rect">
            <a:avLst/>
          </a:prstGeom>
          <a:noFill/>
          <a:ln>
            <a:noFill/>
          </a:ln>
        </p:spPr>
      </p:pic>
      <p:graphicFrame>
        <p:nvGraphicFramePr>
          <p:cNvPr id="150" name="Google Shape;150;p32"/>
          <p:cNvGraphicFramePr/>
          <p:nvPr/>
        </p:nvGraphicFramePr>
        <p:xfrm>
          <a:off x="457200" y="838200"/>
          <a:ext cx="3000000" cy="3000000"/>
        </p:xfrm>
        <a:graphic>
          <a:graphicData uri="http://schemas.openxmlformats.org/drawingml/2006/table">
            <a:tbl>
              <a:tblPr>
                <a:noFill/>
                <a:tableStyleId>{808BD332-ADAB-484D-9143-CA0D034C2F98}</a:tableStyleId>
              </a:tblPr>
              <a:tblGrid>
                <a:gridCol w="1143000"/>
                <a:gridCol w="2181225"/>
                <a:gridCol w="2286000"/>
                <a:gridCol w="2695575"/>
              </a:tblGrid>
              <a:tr h="552450">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S.No</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Variables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Measurement</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Scale</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Possible</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Values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245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10.</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Store Type</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a, b, c, d(Store Models)</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11.</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Assortment</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a. Basic</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b. Extra</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c. Extended</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12.</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Competition Distance</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Ratio</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20-75860</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325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13.</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Competition Open since month</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1(Jan)</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To 12(Dec)</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1" name="Google Shape;151;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CC0000"/>
                </a:solidFill>
                <a:latin typeface="Montserrat"/>
                <a:ea typeface="Montserrat"/>
                <a:cs typeface="Montserrat"/>
                <a:sym typeface="Montserrat"/>
              </a:rPr>
              <a:t>Variables Description (cont..)</a:t>
            </a:r>
            <a:endParaRPr b="1">
              <a:solidFill>
                <a:srgbClr val="CC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3"/>
          <p:cNvPicPr preferRelativeResize="0"/>
          <p:nvPr/>
        </p:nvPicPr>
        <p:blipFill>
          <a:blip r:embed="rId3">
            <a:alphaModFix/>
          </a:blip>
          <a:stretch>
            <a:fillRect/>
          </a:stretch>
        </p:blipFill>
        <p:spPr>
          <a:xfrm>
            <a:off x="8732375" y="94375"/>
            <a:ext cx="262724" cy="269825"/>
          </a:xfrm>
          <a:prstGeom prst="rect">
            <a:avLst/>
          </a:prstGeom>
          <a:noFill/>
          <a:ln>
            <a:noFill/>
          </a:ln>
        </p:spPr>
      </p:pic>
      <p:graphicFrame>
        <p:nvGraphicFramePr>
          <p:cNvPr id="157" name="Google Shape;157;p33"/>
          <p:cNvGraphicFramePr/>
          <p:nvPr/>
        </p:nvGraphicFramePr>
        <p:xfrm>
          <a:off x="457200" y="631450"/>
          <a:ext cx="3000000" cy="3000000"/>
        </p:xfrm>
        <a:graphic>
          <a:graphicData uri="http://schemas.openxmlformats.org/drawingml/2006/table">
            <a:tbl>
              <a:tblPr>
                <a:noFill/>
                <a:tableStyleId>{808BD332-ADAB-484D-9143-CA0D034C2F98}</a:tableStyleId>
              </a:tblPr>
              <a:tblGrid>
                <a:gridCol w="1143000"/>
                <a:gridCol w="2866125"/>
                <a:gridCol w="1601100"/>
                <a:gridCol w="2695575"/>
              </a:tblGrid>
              <a:tr h="760925">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S.No</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Variables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Measurement</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Scale</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Possible</a:t>
                      </a:r>
                      <a:endParaRPr b="1">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073763"/>
                          </a:solidFill>
                          <a:latin typeface="Montserrat"/>
                          <a:ea typeface="Montserrat"/>
                          <a:cs typeface="Montserrat"/>
                          <a:sym typeface="Montserrat"/>
                        </a:rPr>
                        <a:t>Values</a:t>
                      </a:r>
                      <a:endParaRPr b="1">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092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14.</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Competition Open since year</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1900-2015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0925">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Promo2(Long Term</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Promotion)</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Nominal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0,1</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620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16.</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Promo2 since week</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1-50</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620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17.</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Promo2 since year</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2009-2015</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27350">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18.</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Promo Interval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Ordinal</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(jan, apr, jul, oct)</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(feb, may, aug, nov)</a:t>
                      </a:r>
                      <a:endParaRPr>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073763"/>
                          </a:solidFill>
                          <a:latin typeface="Montserrat"/>
                          <a:ea typeface="Montserrat"/>
                          <a:cs typeface="Montserrat"/>
                          <a:sym typeface="Montserrat"/>
                        </a:rPr>
                        <a:t>(mar, jun, sept, dec)</a:t>
                      </a:r>
                      <a:endParaRPr>
                        <a:solidFill>
                          <a:srgbClr val="073763"/>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8" name="Google Shape;158;p33"/>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357"/>
              <a:buFont typeface="Arial"/>
              <a:buNone/>
            </a:pPr>
            <a:r>
              <a:rPr b="1" lang="en">
                <a:solidFill>
                  <a:srgbClr val="CC0000"/>
                </a:solidFill>
                <a:latin typeface="Montserrat"/>
                <a:ea typeface="Montserrat"/>
                <a:cs typeface="Montserrat"/>
                <a:sym typeface="Montserrat"/>
              </a:rPr>
              <a:t>Variables Description (cont..)</a:t>
            </a:r>
            <a:endParaRPr b="1">
              <a:solidFill>
                <a:srgbClr val="CC0000"/>
              </a:solidFill>
              <a:latin typeface="Montserrat"/>
              <a:ea typeface="Montserrat"/>
              <a:cs typeface="Montserrat"/>
              <a:sym typeface="Montserrat"/>
            </a:endParaRPr>
          </a:p>
          <a:p>
            <a:pPr indent="0" lvl="0" marL="0" rtl="0" algn="l">
              <a:spcBef>
                <a:spcPts val="0"/>
              </a:spcBef>
              <a:spcAft>
                <a:spcPts val="0"/>
              </a:spcAft>
              <a:buNone/>
            </a:pPr>
            <a:r>
              <a:t/>
            </a:r>
            <a:endParaRPr b="1">
              <a:solidFill>
                <a:srgbClr val="CC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